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HelveticaNeue-bold.fntdata"/><Relationship Id="rId10" Type="http://schemas.openxmlformats.org/officeDocument/2006/relationships/slide" Target="slides/slide5.xml"/><Relationship Id="rId54" Type="http://schemas.openxmlformats.org/officeDocument/2006/relationships/font" Target="fonts/HelveticaNeue-regular.fntdata"/><Relationship Id="rId13" Type="http://schemas.openxmlformats.org/officeDocument/2006/relationships/slide" Target="slides/slide8.xml"/><Relationship Id="rId57" Type="http://schemas.openxmlformats.org/officeDocument/2006/relationships/font" Target="fonts/HelveticaNeue-boldItalic.fntdata"/><Relationship Id="rId12" Type="http://schemas.openxmlformats.org/officeDocument/2006/relationships/slide" Target="slides/slide7.xml"/><Relationship Id="rId56"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y13r24MeO2LuzJKJP95fApsvqGuOcMKj?authuser=6"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s.stackexchange.com/questions/4220/can-a-probability-distribution-value-exceeding-1-be-ok"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a-gentle-introduction-to-hallucinations-in-large-language-models/" TargetMode="External"/><Relationship Id="rId3" Type="http://schemas.openxmlformats.org/officeDocument/2006/relationships/hyperlink" Target="https://www.mygreatlearning.com/blog/prompt-engineering-complete-guide/#:~:text=Prompt%20engineering%20involves%20crafting%20precise,shape%20its%20behavior%20and%20outpu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a-gentle-introduction-to-hallucinations-in-large-language-models/" TargetMode="External"/><Relationship Id="rId3" Type="http://schemas.openxmlformats.org/officeDocument/2006/relationships/hyperlink" Target="https://www.mygreatlearning.com/blog/prompt-engineering-complete-guide/#:~:text=Prompt%20engineering%20involves%20crafting%20precise,shape%20its%20behavior%20and%20output"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ab.research.google.com/drive/1flxRZRvtonukJU8O-rDCl5k7Er6RWzpz?authuser=6#scrollTo=zPdspz2RRXQj" TargetMode="External"/><Relationship Id="rId3" Type="http://schemas.openxmlformats.org/officeDocument/2006/relationships/hyperlink" Target="https://colab.research.google.com/drive/11hVfQnLBXdnM9MaJomfg2T4Fh8mvjJEY?authuser=6#scrollTo=GzBOIqG_LJX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d810b239ed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1d810b239ed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Machine learning is about extracting knowledge from data. It is a research field at the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intersection of statistics, artificial intelligence, and computer science and is also</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known as predictive analytics or statistical learning. The application of machine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learning methods has in recent years become ubiquitous in everyday life. From automatic</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recommendations of which movies to watch, to what food to order or which</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products to buy, to personalized online radio and recognizing your friends in your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photos, many modern websites and devices have machine learning algorithms at their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core. When you look at a complex website like Facebook, Amazon, or Netflix, it is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very likely that every part of the site contains multiple machine learning models.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Outside of commercial applications, machine learning has had a tremendous influence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on the way data-driven research is done today. The tools introduced in this book</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have been applied to diverse scientific problems such as understanding stars, finding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distant planets, discovering new particles, analyzing DNA sequences, and providing</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personalized cancer treatments.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Your application doesn’t need to be as large-scale or world-changing as these examples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in order to benefit from machine learning, though. In this chapter, we will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explain why machine learning has become so popular and discuss what kinds of</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problems can be solved using machine learning. Then, we will show you how to build</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your first machine learning model, introducing important concepts along the way.</a:t>
            </a:r>
            <a:endParaRPr sz="1400">
              <a:solidFill>
                <a:schemeClr val="dk1"/>
              </a:solidFill>
            </a:endParaRPr>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cd1a44e51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5cd1a44e51_1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cd1a44e51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5cd1a44e51_1_4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cd1a44e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5cd1a44e51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cd1a44e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5cd1a44e51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1600">
                <a:solidFill>
                  <a:srgbClr val="3C4043"/>
                </a:solidFill>
                <a:highlight>
                  <a:schemeClr val="lt1"/>
                </a:highlight>
                <a:latin typeface="Roboto"/>
                <a:ea typeface="Roboto"/>
                <a:cs typeface="Roboto"/>
                <a:sym typeface="Roboto"/>
              </a:rPr>
              <a:t>An example of a </a:t>
            </a:r>
            <a:r>
              <a:rPr lang="en" sz="1600" u="sng">
                <a:solidFill>
                  <a:srgbClr val="0097A7"/>
                </a:solidFill>
                <a:highlight>
                  <a:schemeClr val="lt1"/>
                </a:highlight>
                <a:latin typeface="Roboto"/>
                <a:ea typeface="Roboto"/>
                <a:cs typeface="Roboto"/>
                <a:sym typeface="Roboto"/>
                <a:hlinkClick r:id="rId2">
                  <a:extLst>
                    <a:ext uri="{A12FA001-AC4F-418D-AE19-62706E023703}">
                      <ahyp:hlinkClr val="tx"/>
                    </a:ext>
                  </a:extLst>
                </a:hlinkClick>
              </a:rPr>
              <a:t>classification</a:t>
            </a:r>
            <a:r>
              <a:rPr lang="en" sz="1600">
                <a:solidFill>
                  <a:srgbClr val="3C4043"/>
                </a:solidFill>
                <a:highlight>
                  <a:schemeClr val="lt1"/>
                </a:highlight>
                <a:latin typeface="Roboto"/>
                <a:ea typeface="Roboto"/>
                <a:cs typeface="Roboto"/>
                <a:sym typeface="Roboto"/>
              </a:rPr>
              <a:t> problem would be handwritten digit recognition, in which the aim is to assign each input vector to one of a finite number of discrete categories. Another way to think of classification is as a discrete (as opposed to continuous) form of supervised learning where one has a limited number of categories and for each of the n samples provided, one is to try to label them with the correct category or class.</a:t>
            </a:r>
            <a:endParaRPr sz="1600">
              <a:solidFill>
                <a:srgbClr val="3C4043"/>
              </a:solidFill>
              <a:highlight>
                <a:schemeClr val="lt1"/>
              </a:highlight>
              <a:latin typeface="Roboto"/>
              <a:ea typeface="Roboto"/>
              <a:cs typeface="Roboto"/>
              <a:sym typeface="Roboto"/>
            </a:endParaRPr>
          </a:p>
          <a:p>
            <a:pPr indent="0" lvl="0" marL="0" rtl="0" algn="l">
              <a:spcBef>
                <a:spcPts val="1100"/>
              </a:spcBef>
              <a:spcAft>
                <a:spcPts val="0"/>
              </a:spcAft>
              <a:buClr>
                <a:schemeClr val="dk1"/>
              </a:buClr>
              <a:buSzPts val="1100"/>
              <a:buFont typeface="Arial"/>
              <a:buNone/>
            </a:pPr>
            <a:r>
              <a:t/>
            </a:r>
            <a:endParaRPr sz="1600">
              <a:solidFill>
                <a:srgbClr val="3C4043"/>
              </a:solidFill>
              <a:highlight>
                <a:schemeClr val="lt1"/>
              </a:highlight>
              <a:latin typeface="Roboto"/>
              <a:ea typeface="Roboto"/>
              <a:cs typeface="Roboto"/>
              <a:sym typeface="Roboto"/>
            </a:endParaRPr>
          </a:p>
          <a:p>
            <a:pPr indent="-330200" lvl="0" marL="457200" rtl="0" algn="l">
              <a:spcBef>
                <a:spcPts val="110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Linear regresiosn - house prices </a:t>
            </a:r>
            <a:endParaRPr sz="160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cd1a44e5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5cd1a44e51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Section 4</a:t>
            </a:r>
            <a:endParaRPr/>
          </a:p>
          <a:p>
            <a:pPr indent="-298450" lvl="0" marL="457200" rtl="0" algn="l">
              <a:lnSpc>
                <a:spcPct val="100000"/>
              </a:lnSpc>
              <a:spcBef>
                <a:spcPts val="0"/>
              </a:spcBef>
              <a:spcAft>
                <a:spcPts val="0"/>
              </a:spcAft>
              <a:buSzPts val="1100"/>
              <a:buChar char="●"/>
            </a:pPr>
            <a:r>
              <a:rPr lang="en"/>
              <a:t>Logistic regression as a method for classification </a:t>
            </a:r>
            <a:endParaRPr/>
          </a:p>
          <a:p>
            <a:pPr indent="-298450" lvl="0" marL="457200" rtl="0" algn="l">
              <a:lnSpc>
                <a:spcPct val="100000"/>
              </a:lnSpc>
              <a:spcBef>
                <a:spcPts val="0"/>
              </a:spcBef>
              <a:spcAft>
                <a:spcPts val="0"/>
              </a:spcAft>
              <a:buSzPts val="1100"/>
              <a:buChar char="●"/>
            </a:pPr>
            <a:r>
              <a:rPr lang="en"/>
              <a:t>What categories things belong to </a:t>
            </a:r>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Problems solved by Classification</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Simple Classification Techniques - </a:t>
            </a:r>
            <a:r>
              <a:rPr b="1" lang="en" sz="1600">
                <a:solidFill>
                  <a:srgbClr val="3C4043"/>
                </a:solidFill>
                <a:highlight>
                  <a:schemeClr val="lt1"/>
                </a:highlight>
                <a:latin typeface="Roboto"/>
                <a:ea typeface="Roboto"/>
                <a:cs typeface="Roboto"/>
                <a:sym typeface="Roboto"/>
              </a:rPr>
              <a:t>Logistic Regression</a:t>
            </a:r>
            <a:endParaRPr b="1"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Classification Metrics</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Model-Based Feature Selection</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Advance Modelling Techniques</a:t>
            </a:r>
            <a:endParaRPr sz="1600">
              <a:solidFill>
                <a:srgbClr val="3C4043"/>
              </a:solidFill>
              <a:highlight>
                <a:schemeClr val="lt1"/>
              </a:highlight>
              <a:latin typeface="Roboto"/>
              <a:ea typeface="Roboto"/>
              <a:cs typeface="Roboto"/>
              <a:sym typeface="Roboto"/>
            </a:endParaRPr>
          </a:p>
          <a:p>
            <a:pPr indent="0" lvl="0" marL="0" rtl="0" algn="l">
              <a:spcBef>
                <a:spcPts val="1100"/>
              </a:spcBef>
              <a:spcAft>
                <a:spcPts val="0"/>
              </a:spcAft>
              <a:buNone/>
            </a:pPr>
            <a:r>
              <a:t/>
            </a:r>
            <a:endParaRPr sz="1600">
              <a:solidFill>
                <a:srgbClr val="3C4043"/>
              </a:solidFill>
              <a:highlight>
                <a:schemeClr val="lt1"/>
              </a:highlight>
              <a:latin typeface="Roboto"/>
              <a:ea typeface="Roboto"/>
              <a:cs typeface="Roboto"/>
              <a:sym typeface="Roboto"/>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cd1a44e5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5cd1a44e51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So far we’ve only seen regression problems where we try to</a:t>
            </a:r>
            <a:endParaRPr/>
          </a:p>
          <a:p>
            <a:pPr indent="0" lvl="0" marL="0" rtl="0" algn="l">
              <a:lnSpc>
                <a:spcPct val="100000"/>
              </a:lnSpc>
              <a:spcBef>
                <a:spcPts val="0"/>
              </a:spcBef>
              <a:spcAft>
                <a:spcPts val="0"/>
              </a:spcAft>
              <a:buClr>
                <a:schemeClr val="dk1"/>
              </a:buClr>
              <a:buSzPts val="1100"/>
              <a:buFont typeface="Arial"/>
              <a:buNone/>
            </a:pPr>
            <a:r>
              <a:rPr lang="en"/>
              <a:t>predict a continuous value. (price of a house)</a:t>
            </a:r>
            <a:endParaRPr/>
          </a:p>
          <a:p>
            <a:pPr indent="0" lvl="0" marL="0" rtl="0" algn="l">
              <a:lnSpc>
                <a:spcPct val="100000"/>
              </a:lnSpc>
              <a:spcBef>
                <a:spcPts val="0"/>
              </a:spcBef>
              <a:spcAft>
                <a:spcPts val="0"/>
              </a:spcAft>
              <a:buClr>
                <a:schemeClr val="dk1"/>
              </a:buClr>
              <a:buSzPts val="1100"/>
              <a:buFont typeface="Arial"/>
              <a:buNone/>
            </a:pPr>
            <a:r>
              <a:rPr lang="en"/>
              <a:t>● Although the name may be confusing at first, logistic</a:t>
            </a:r>
            <a:endParaRPr/>
          </a:p>
          <a:p>
            <a:pPr indent="0" lvl="0" marL="0" rtl="0" algn="l">
              <a:lnSpc>
                <a:spcPct val="100000"/>
              </a:lnSpc>
              <a:spcBef>
                <a:spcPts val="0"/>
              </a:spcBef>
              <a:spcAft>
                <a:spcPts val="0"/>
              </a:spcAft>
              <a:buClr>
                <a:schemeClr val="dk1"/>
              </a:buClr>
              <a:buSzPts val="1100"/>
              <a:buFont typeface="Arial"/>
              <a:buNone/>
            </a:pPr>
            <a:r>
              <a:rPr lang="en"/>
              <a:t>regression allows us to solve classification problems, where</a:t>
            </a:r>
            <a:endParaRPr/>
          </a:p>
          <a:p>
            <a:pPr indent="0" lvl="0" marL="0" rtl="0" algn="l">
              <a:lnSpc>
                <a:spcPct val="100000"/>
              </a:lnSpc>
              <a:spcBef>
                <a:spcPts val="0"/>
              </a:spcBef>
              <a:spcAft>
                <a:spcPts val="0"/>
              </a:spcAft>
              <a:buClr>
                <a:schemeClr val="dk1"/>
              </a:buClr>
              <a:buSzPts val="1100"/>
              <a:buFont typeface="Arial"/>
              <a:buNone/>
            </a:pPr>
            <a:r>
              <a:rPr lang="en"/>
              <a:t>we are trying to predict discrete categories.</a:t>
            </a:r>
            <a:endParaRPr/>
          </a:p>
          <a:p>
            <a:pPr indent="0" lvl="0" marL="0" rtl="0" algn="l">
              <a:lnSpc>
                <a:spcPct val="100000"/>
              </a:lnSpc>
              <a:spcBef>
                <a:spcPts val="0"/>
              </a:spcBef>
              <a:spcAft>
                <a:spcPts val="0"/>
              </a:spcAft>
              <a:buClr>
                <a:schemeClr val="dk1"/>
              </a:buClr>
              <a:buSzPts val="1100"/>
              <a:buFont typeface="Arial"/>
              <a:buNone/>
            </a:pPr>
            <a:r>
              <a:rPr lang="en"/>
              <a:t>● The convention for binary classification is to have two</a:t>
            </a:r>
            <a:endParaRPr/>
          </a:p>
          <a:p>
            <a:pPr indent="0" lvl="0" marL="0" rtl="0" algn="l">
              <a:lnSpc>
                <a:spcPct val="100000"/>
              </a:lnSpc>
              <a:spcBef>
                <a:spcPts val="0"/>
              </a:spcBef>
              <a:spcAft>
                <a:spcPts val="0"/>
              </a:spcAft>
              <a:buClr>
                <a:schemeClr val="dk1"/>
              </a:buClr>
              <a:buSzPts val="1100"/>
              <a:buFont typeface="Arial"/>
              <a:buNone/>
            </a:pPr>
            <a:r>
              <a:rPr lang="en"/>
              <a:t>classes 0 and 1.</a:t>
            </a:r>
            <a:endParaRPr/>
          </a:p>
          <a:p>
            <a:pPr indent="0" lvl="0" marL="0" rtl="0" algn="l">
              <a:spcBef>
                <a:spcPts val="1100"/>
              </a:spcBef>
              <a:spcAft>
                <a:spcPts val="0"/>
              </a:spcAft>
              <a:buClr>
                <a:schemeClr val="dk1"/>
              </a:buClr>
              <a:buSzPts val="1100"/>
              <a:buFont typeface="Arial"/>
              <a:buNone/>
            </a:pPr>
            <a:r>
              <a:rPr lang="en" sz="1600">
                <a:solidFill>
                  <a:srgbClr val="3C4043"/>
                </a:solidFill>
                <a:highlight>
                  <a:schemeClr val="lt1"/>
                </a:highlight>
                <a:latin typeface="Roboto"/>
                <a:ea typeface="Roboto"/>
                <a:cs typeface="Roboto"/>
                <a:sym typeface="Roboto"/>
              </a:rPr>
              <a:t>Some examples of classification problems:</a:t>
            </a:r>
            <a:endParaRPr sz="1600">
              <a:solidFill>
                <a:srgbClr val="3C4043"/>
              </a:solidFill>
              <a:highlight>
                <a:schemeClr val="lt1"/>
              </a:highlight>
              <a:latin typeface="Roboto"/>
              <a:ea typeface="Roboto"/>
              <a:cs typeface="Roboto"/>
              <a:sym typeface="Roboto"/>
            </a:endParaRPr>
          </a:p>
          <a:p>
            <a:pPr indent="-330200" lvl="0" marL="457200" rtl="0" algn="l">
              <a:spcBef>
                <a:spcPts val="110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Spam versus “Ham” emails</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Loan Default (yes/no)</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Disease Diagnosis</a:t>
            </a:r>
            <a:endParaRPr sz="1600">
              <a:solidFill>
                <a:srgbClr val="3C4043"/>
              </a:solidFill>
              <a:highlight>
                <a:schemeClr val="lt1"/>
              </a:highlight>
              <a:latin typeface="Roboto"/>
              <a:ea typeface="Roboto"/>
              <a:cs typeface="Roboto"/>
              <a:sym typeface="Roboto"/>
            </a:endParaRPr>
          </a:p>
          <a:p>
            <a:pPr indent="0" lvl="0" marL="0" rtl="0" algn="l">
              <a:spcBef>
                <a:spcPts val="1100"/>
              </a:spcBef>
              <a:spcAft>
                <a:spcPts val="0"/>
              </a:spcAft>
              <a:buClr>
                <a:schemeClr val="dk1"/>
              </a:buClr>
              <a:buSzPts val="1100"/>
              <a:buFont typeface="Arial"/>
              <a:buNone/>
            </a:pPr>
            <a:r>
              <a:rPr lang="en" sz="1600">
                <a:solidFill>
                  <a:srgbClr val="3C4043"/>
                </a:solidFill>
                <a:highlight>
                  <a:schemeClr val="lt1"/>
                </a:highlight>
                <a:latin typeface="Roboto"/>
                <a:ea typeface="Roboto"/>
                <a:cs typeface="Roboto"/>
                <a:sym typeface="Roboto"/>
              </a:rPr>
              <a:t>Above were all examples of Binary Classification</a:t>
            </a:r>
            <a:endParaRPr sz="1600">
              <a:solidFill>
                <a:srgbClr val="3C4043"/>
              </a:solidFill>
              <a:highlight>
                <a:schemeClr val="lt1"/>
              </a:highlight>
              <a:latin typeface="Roboto"/>
              <a:ea typeface="Roboto"/>
              <a:cs typeface="Roboto"/>
              <a:sym typeface="Roboto"/>
            </a:endParaRPr>
          </a:p>
          <a:p>
            <a:pPr indent="-330200" lvl="0" marL="457200" rtl="0" algn="l">
              <a:spcBef>
                <a:spcPts val="110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Disease detection (cardiovascular, sleep, etc),</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Image recognition, image segmentation, object detection,</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Click-through prediction, churn modelling.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Fraud detection (credit cards, etc),</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Event prediction (predict next app use case, predict next  website click)</a:t>
            </a:r>
            <a:endParaRPr sz="1600">
              <a:solidFill>
                <a:srgbClr val="3C4043"/>
              </a:solidFill>
              <a:highlight>
                <a:schemeClr val="lt1"/>
              </a:highlight>
              <a:latin typeface="Roboto"/>
              <a:ea typeface="Roboto"/>
              <a:cs typeface="Roboto"/>
              <a:sym typeface="Roboto"/>
            </a:endParaRPr>
          </a:p>
          <a:p>
            <a:pPr indent="0" lvl="0" marL="0" rtl="0" algn="l">
              <a:spcBef>
                <a:spcPts val="1100"/>
              </a:spcBef>
              <a:spcAft>
                <a:spcPts val="0"/>
              </a:spcAft>
              <a:buClr>
                <a:schemeClr val="dk1"/>
              </a:buClr>
              <a:buSzPts val="1100"/>
              <a:buFont typeface="Arial"/>
              <a:buNone/>
            </a:pPr>
            <a:r>
              <a:t/>
            </a:r>
            <a:endParaRPr sz="1600">
              <a:solidFill>
                <a:srgbClr val="3C4043"/>
              </a:solidFill>
              <a:highlight>
                <a:schemeClr val="lt1"/>
              </a:highlight>
              <a:latin typeface="Roboto"/>
              <a:ea typeface="Roboto"/>
              <a:cs typeface="Roboto"/>
              <a:sym typeface="Roboto"/>
            </a:endParaRPr>
          </a:p>
          <a:p>
            <a:pPr indent="0" lvl="0" marL="0" rtl="0" algn="l">
              <a:spcBef>
                <a:spcPts val="1100"/>
              </a:spcBef>
              <a:spcAft>
                <a:spcPts val="0"/>
              </a:spcAft>
              <a:buClr>
                <a:schemeClr val="dk1"/>
              </a:buClr>
              <a:buSzPts val="1100"/>
              <a:buFont typeface="Arial"/>
              <a:buNone/>
            </a:pPr>
            <a:r>
              <a:t/>
            </a:r>
            <a:endParaRPr sz="160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cd1a44e5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5cd1a44e51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So far, we’ve seen linear </a:t>
            </a:r>
            <a:r>
              <a:rPr lang="en"/>
              <a:t>regression</a:t>
            </a:r>
            <a:r>
              <a:rPr lang="en"/>
              <a:t> applied in the context of </a:t>
            </a:r>
            <a:r>
              <a:rPr lang="en"/>
              <a:t>predicting</a:t>
            </a:r>
            <a:r>
              <a:rPr lang="en"/>
              <a:t> </a:t>
            </a:r>
            <a:r>
              <a:rPr lang="en"/>
              <a:t>house</a:t>
            </a:r>
            <a:r>
              <a:rPr lang="en"/>
              <a:t> prices </a:t>
            </a:r>
            <a:br>
              <a:rPr lang="en"/>
            </a:br>
            <a:endParaRPr/>
          </a:p>
          <a:p>
            <a:pPr indent="-298450" lvl="0" marL="457200" rtl="0" algn="l">
              <a:lnSpc>
                <a:spcPct val="100000"/>
              </a:lnSpc>
              <a:spcBef>
                <a:spcPts val="0"/>
              </a:spcBef>
              <a:spcAft>
                <a:spcPts val="0"/>
              </a:spcAft>
              <a:buSzPts val="1100"/>
              <a:buChar char="●"/>
            </a:pPr>
            <a:r>
              <a:rPr lang="en"/>
              <a:t>What does it mean to get a probability less than 0 if our target value is discrete? It’s not really meaningful. Even though the model spits out a result, it might not be relevant or meaningful. </a:t>
            </a:r>
            <a:br>
              <a:rPr lang="en"/>
            </a:br>
            <a:endParaRPr/>
          </a:p>
          <a:p>
            <a:pPr indent="-298450" lvl="0" marL="457200" rtl="0" algn="l">
              <a:lnSpc>
                <a:spcPct val="100000"/>
              </a:lnSpc>
              <a:spcBef>
                <a:spcPts val="0"/>
              </a:spcBef>
              <a:spcAft>
                <a:spcPts val="0"/>
              </a:spcAft>
              <a:buSzPts val="1100"/>
              <a:buChar char="●"/>
            </a:pPr>
            <a:r>
              <a:rPr lang="en"/>
              <a:t>Imagine that this example plot is trying to predict the probability / likelihood of paying back a loan </a:t>
            </a:r>
            <a:br>
              <a:rPr lang="en"/>
            </a:br>
            <a:endParaRPr/>
          </a:p>
          <a:p>
            <a:pPr indent="-298450" lvl="0" marL="457200" rtl="0" algn="l">
              <a:lnSpc>
                <a:spcPct val="100000"/>
              </a:lnSpc>
              <a:spcBef>
                <a:spcPts val="0"/>
              </a:spcBef>
              <a:spcAft>
                <a:spcPts val="0"/>
              </a:spcAft>
              <a:buSzPts val="1100"/>
              <a:buChar char="●"/>
            </a:pPr>
            <a:r>
              <a:rPr lang="en"/>
              <a:t>0% probability is defaulting on the loan (meaning 0% probability of paying back the loan) </a:t>
            </a:r>
            <a:br>
              <a:rPr lang="en"/>
            </a:br>
            <a:endParaRPr/>
          </a:p>
          <a:p>
            <a:pPr indent="-298450" lvl="0" marL="457200" rtl="0" algn="l">
              <a:lnSpc>
                <a:spcPct val="100000"/>
              </a:lnSpc>
              <a:spcBef>
                <a:spcPts val="0"/>
              </a:spcBef>
              <a:spcAft>
                <a:spcPts val="0"/>
              </a:spcAft>
              <a:buSzPts val="1100"/>
              <a:buChar char="●"/>
            </a:pPr>
            <a:r>
              <a:rPr lang="en"/>
              <a:t>X axis = paycheck value</a:t>
            </a:r>
            <a:br>
              <a:rPr lang="en"/>
            </a:br>
            <a:endParaRPr/>
          </a:p>
          <a:p>
            <a:pPr indent="-298450" lvl="0" marL="457200" rtl="0" algn="l">
              <a:lnSpc>
                <a:spcPct val="100000"/>
              </a:lnSpc>
              <a:spcBef>
                <a:spcPts val="0"/>
              </a:spcBef>
              <a:spcAft>
                <a:spcPts val="0"/>
              </a:spcAft>
              <a:buSzPts val="1100"/>
              <a:buChar char="●"/>
            </a:pPr>
            <a:r>
              <a:rPr lang="en"/>
              <a:t>As your paycheck goes lower, you have lower likelihood of paying back your loans</a:t>
            </a:r>
            <a:br>
              <a:rPr lang="en"/>
            </a:br>
            <a:endParaRPr/>
          </a:p>
          <a:p>
            <a:pPr indent="-298450" lvl="0" marL="457200" rtl="0" algn="l">
              <a:lnSpc>
                <a:spcPct val="100000"/>
              </a:lnSpc>
              <a:spcBef>
                <a:spcPts val="0"/>
              </a:spcBef>
              <a:spcAft>
                <a:spcPts val="0"/>
              </a:spcAft>
              <a:buSzPts val="1100"/>
              <a:buChar char="●"/>
            </a:pPr>
            <a:r>
              <a:rPr lang="en"/>
              <a:t>Yellow dashes = training data </a:t>
            </a:r>
            <a:br>
              <a:rPr lang="en"/>
            </a:br>
            <a:endParaRPr/>
          </a:p>
          <a:p>
            <a:pPr indent="-298450" lvl="0" marL="457200" rtl="0" algn="l">
              <a:lnSpc>
                <a:spcPct val="100000"/>
              </a:lnSpc>
              <a:spcBef>
                <a:spcPts val="0"/>
              </a:spcBef>
              <a:spcAft>
                <a:spcPts val="0"/>
              </a:spcAft>
              <a:buSzPts val="1100"/>
              <a:buChar char="●"/>
            </a:pPr>
            <a:r>
              <a:rPr lang="en"/>
              <a:t>Likelihood</a:t>
            </a:r>
            <a:r>
              <a:rPr lang="en"/>
              <a:t> of paying back a loan </a:t>
            </a:r>
            <a:br>
              <a:rPr lang="en"/>
            </a:br>
            <a:endParaRPr/>
          </a:p>
          <a:p>
            <a:pPr indent="-298450" lvl="1" marL="914400" rtl="0" algn="l">
              <a:lnSpc>
                <a:spcPct val="100000"/>
              </a:lnSpc>
              <a:spcBef>
                <a:spcPts val="0"/>
              </a:spcBef>
              <a:spcAft>
                <a:spcPts val="0"/>
              </a:spcAft>
              <a:buSzPts val="1100"/>
              <a:buChar char="○"/>
            </a:pPr>
            <a:r>
              <a:rPr lang="en"/>
              <a:t>0 % </a:t>
            </a:r>
            <a:r>
              <a:rPr lang="en"/>
              <a:t>probability</a:t>
            </a:r>
            <a:r>
              <a:rPr lang="en"/>
              <a:t> of paying back a loan </a:t>
            </a:r>
            <a:endParaRPr/>
          </a:p>
          <a:p>
            <a:pPr indent="-298450" lvl="1" marL="914400" rtl="0" algn="l">
              <a:lnSpc>
                <a:spcPct val="100000"/>
              </a:lnSpc>
              <a:spcBef>
                <a:spcPts val="0"/>
              </a:spcBef>
              <a:spcAft>
                <a:spcPts val="0"/>
              </a:spcAft>
              <a:buSzPts val="1100"/>
              <a:buChar char="○"/>
            </a:pPr>
            <a:r>
              <a:rPr lang="en"/>
              <a:t>X axis - paycheck </a:t>
            </a:r>
            <a:r>
              <a:rPr lang="en"/>
              <a:t>value</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cd1a44e5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5cd1a44e51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Instead we can transform our linear regression to a logistic</a:t>
            </a:r>
            <a:endParaRPr/>
          </a:p>
          <a:p>
            <a:pPr indent="0" lvl="0" marL="0" rtl="0" algn="l">
              <a:spcBef>
                <a:spcPts val="0"/>
              </a:spcBef>
              <a:spcAft>
                <a:spcPts val="0"/>
              </a:spcAft>
              <a:buClr>
                <a:schemeClr val="dk1"/>
              </a:buClr>
              <a:buSzPts val="1100"/>
              <a:buFont typeface="Arial"/>
              <a:buNone/>
            </a:pPr>
            <a:r>
              <a:rPr lang="en"/>
              <a:t>regression curve.</a:t>
            </a:r>
            <a:br>
              <a:rPr lang="en"/>
            </a:br>
            <a:endParaRPr/>
          </a:p>
          <a:p>
            <a:pPr indent="-298450" lvl="0" marL="457200" rtl="0" algn="l">
              <a:spcBef>
                <a:spcPts val="0"/>
              </a:spcBef>
              <a:spcAft>
                <a:spcPts val="0"/>
              </a:spcAft>
              <a:buSzPts val="1100"/>
              <a:buChar char="●"/>
            </a:pPr>
            <a:r>
              <a:rPr lang="en"/>
              <a:t>Logistic regression curve can only go from 0 or 1 </a:t>
            </a:r>
            <a:br>
              <a:rPr lang="en"/>
            </a:br>
            <a:endParaRPr/>
          </a:p>
          <a:p>
            <a:pPr indent="-298450" lvl="0" marL="457200" rtl="0" algn="l">
              <a:spcBef>
                <a:spcPts val="0"/>
              </a:spcBef>
              <a:spcAft>
                <a:spcPts val="0"/>
              </a:spcAft>
              <a:buSzPts val="1100"/>
              <a:buChar char="●"/>
            </a:pPr>
            <a:r>
              <a:rPr lang="en"/>
              <a:t>Sigmoid = logistic function</a:t>
            </a:r>
            <a:br>
              <a:rPr lang="en"/>
            </a:br>
            <a:endParaRPr/>
          </a:p>
          <a:p>
            <a:pPr indent="-298450" lvl="0" marL="457200" rtl="0" algn="l">
              <a:spcBef>
                <a:spcPts val="0"/>
              </a:spcBef>
              <a:spcAft>
                <a:spcPts val="0"/>
              </a:spcAft>
              <a:buSzPts val="1100"/>
              <a:buChar char="●"/>
            </a:pPr>
            <a:r>
              <a:rPr lang="en"/>
              <a:t>To do linear modelling on outcomes that are binary, we need a link function that maps the REAL SPACE (as input) into the PROBABILITY SPACE [0, 1]:</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3ffdfd0c6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93ffdfd0c6_8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Instead we can transform our linear regression to a logistic</a:t>
            </a:r>
            <a:endParaRPr/>
          </a:p>
          <a:p>
            <a:pPr indent="0" lvl="0" marL="0" rtl="0" algn="l">
              <a:spcBef>
                <a:spcPts val="0"/>
              </a:spcBef>
              <a:spcAft>
                <a:spcPts val="0"/>
              </a:spcAft>
              <a:buClr>
                <a:schemeClr val="dk1"/>
              </a:buClr>
              <a:buSzPts val="1100"/>
              <a:buFont typeface="Arial"/>
              <a:buNone/>
            </a:pPr>
            <a:r>
              <a:rPr lang="en"/>
              <a:t>regression curve.</a:t>
            </a:r>
            <a:br>
              <a:rPr lang="en"/>
            </a:br>
            <a:endParaRPr/>
          </a:p>
          <a:p>
            <a:pPr indent="-298450" lvl="0" marL="457200" rtl="0" algn="l">
              <a:spcBef>
                <a:spcPts val="0"/>
              </a:spcBef>
              <a:spcAft>
                <a:spcPts val="0"/>
              </a:spcAft>
              <a:buSzPts val="1100"/>
              <a:buChar char="●"/>
            </a:pPr>
            <a:r>
              <a:rPr lang="en"/>
              <a:t>Logistic regression curve can only go from 0 or 1 </a:t>
            </a:r>
            <a:br>
              <a:rPr lang="en"/>
            </a:br>
            <a:endParaRPr/>
          </a:p>
          <a:p>
            <a:pPr indent="-298450" lvl="0" marL="457200" rtl="0" algn="l">
              <a:spcBef>
                <a:spcPts val="0"/>
              </a:spcBef>
              <a:spcAft>
                <a:spcPts val="0"/>
              </a:spcAft>
              <a:buSzPts val="1100"/>
              <a:buChar char="●"/>
            </a:pPr>
            <a:r>
              <a:rPr lang="en"/>
              <a:t>Sigmoid = logistic function</a:t>
            </a:r>
            <a:br>
              <a:rPr lang="en"/>
            </a:br>
            <a:endParaRPr/>
          </a:p>
          <a:p>
            <a:pPr indent="-298450" lvl="0" marL="457200" rtl="0" algn="l">
              <a:spcBef>
                <a:spcPts val="0"/>
              </a:spcBef>
              <a:spcAft>
                <a:spcPts val="0"/>
              </a:spcAft>
              <a:buSzPts val="1100"/>
              <a:buChar char="●"/>
            </a:pPr>
            <a:r>
              <a:rPr lang="en"/>
              <a:t>To do linear modelling on outcomes that are binary, we need a link function that maps the REAL SPACE (as input) into the PROBABILITY SPACE [0, 1]:</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cd1a44e5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5cd1a44e51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key secret to this function is that it can take in any value and its output is going to be between 0 and 1.</a:t>
            </a:r>
            <a:br>
              <a:rPr lang="en"/>
            </a:br>
            <a:endParaRPr/>
          </a:p>
          <a:p>
            <a:pPr indent="-298450" lvl="0" marL="457200" rtl="0" algn="l">
              <a:spcBef>
                <a:spcPts val="0"/>
              </a:spcBef>
              <a:spcAft>
                <a:spcPts val="0"/>
              </a:spcAft>
              <a:buSzPts val="1100"/>
              <a:buChar char="●"/>
            </a:pPr>
            <a:r>
              <a:rPr lang="en"/>
              <a:t>Instead we can transform our linear regression to a logistic regression curve.</a:t>
            </a:r>
            <a:br>
              <a:rPr lang="en"/>
            </a:br>
            <a:endParaRPr/>
          </a:p>
          <a:p>
            <a:pPr indent="-298450" lvl="0" marL="457200" rtl="0" algn="l">
              <a:spcBef>
                <a:spcPts val="0"/>
              </a:spcBef>
              <a:spcAft>
                <a:spcPts val="0"/>
              </a:spcAft>
              <a:buSzPts val="1100"/>
              <a:buChar char="●"/>
            </a:pPr>
            <a:r>
              <a:rPr lang="en"/>
              <a:t>The Sigmoid (aka Logistic) Function takes in any value and outputs it to be between 0 and 1</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means we can take our Linear Regression Solution and place it into the Sigmoid Function</a:t>
            </a:r>
            <a:br>
              <a:rPr lang="en"/>
            </a:br>
            <a:endParaRPr/>
          </a:p>
          <a:p>
            <a:pPr indent="-298450" lvl="0" marL="457200" rtl="0" algn="l">
              <a:spcBef>
                <a:spcPts val="0"/>
              </a:spcBef>
              <a:spcAft>
                <a:spcPts val="0"/>
              </a:spcAft>
              <a:buSzPts val="1100"/>
              <a:buChar char="●"/>
            </a:pPr>
            <a:r>
              <a:rPr lang="en"/>
              <a:t>This results in a probability from 0 to 1 of belonging in the 1 class.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This means that we can take her linear regression solution and place it into this sigmoid function and that's going to look like this.</a:t>
            </a:r>
            <a:br>
              <a:rPr lang="en"/>
            </a:br>
            <a:endParaRPr/>
          </a:p>
          <a:p>
            <a:pPr indent="-298450" lvl="0" marL="457200" rtl="0" algn="l">
              <a:spcBef>
                <a:spcPts val="0"/>
              </a:spcBef>
              <a:spcAft>
                <a:spcPts val="0"/>
              </a:spcAft>
              <a:buSzPts val="1100"/>
              <a:buChar char="●"/>
            </a:pPr>
            <a:r>
              <a:rPr lang="en"/>
              <a:t>Remember our linear model followed a basic y equals x plus B principle.</a:t>
            </a:r>
            <a:br>
              <a:rPr lang="en"/>
            </a:br>
            <a:endParaRPr/>
          </a:p>
          <a:p>
            <a:pPr indent="-298450" lvl="0" marL="457200" rtl="0" algn="l">
              <a:spcBef>
                <a:spcPts val="0"/>
              </a:spcBef>
              <a:spcAft>
                <a:spcPts val="0"/>
              </a:spcAft>
              <a:buSzPts val="1100"/>
              <a:buChar char="●"/>
            </a:pPr>
            <a:r>
              <a:rPr lang="en"/>
              <a:t>Here we have a linear model as y equals beta plus Beta 1 times X..</a:t>
            </a:r>
            <a:br>
              <a:rPr lang="en"/>
            </a:br>
            <a:endParaRPr/>
          </a:p>
          <a:p>
            <a:pPr indent="-298450" lvl="0" marL="457200" rtl="0" algn="l">
              <a:spcBef>
                <a:spcPts val="0"/>
              </a:spcBef>
              <a:spcAft>
                <a:spcPts val="0"/>
              </a:spcAft>
              <a:buSzPts val="1100"/>
              <a:buChar char="●"/>
            </a:pPr>
            <a:r>
              <a:rPr lang="en"/>
              <a:t>If we take that linear model and put it into the sigmoid function we finally are able to transform this linear regression to a logistic model meaning it doesn't matter whatever the value of the linear model output actually is.</a:t>
            </a:r>
            <a:br>
              <a:rPr lang="en"/>
            </a:br>
            <a:endParaRPr/>
          </a:p>
          <a:p>
            <a:pPr indent="-298450" lvl="0" marL="457200" rtl="0" algn="l">
              <a:spcBef>
                <a:spcPts val="0"/>
              </a:spcBef>
              <a:spcAft>
                <a:spcPts val="0"/>
              </a:spcAft>
              <a:buSzPts val="1100"/>
              <a:buChar char="●"/>
            </a:pPr>
            <a:r>
              <a:rPr lang="en"/>
              <a:t>It's always going to be between 0 and 1 when we place it into the logistic model or the sigmoid function</a:t>
            </a:r>
            <a:br>
              <a:rPr lang="en"/>
            </a:br>
            <a:endParaRPr/>
          </a:p>
          <a:p>
            <a:pPr indent="-298450" lvl="0" marL="457200" rtl="0" algn="l">
              <a:spcBef>
                <a:spcPts val="0"/>
              </a:spcBef>
              <a:spcAft>
                <a:spcPts val="0"/>
              </a:spcAft>
              <a:buSzPts val="1100"/>
              <a:buChar char="●"/>
            </a:pPr>
            <a:r>
              <a:rPr lang="en"/>
              <a:t>This results in a probability from 0 to 1 of belonging in the 1 Class.</a:t>
            </a:r>
            <a:br>
              <a:rPr lang="en"/>
            </a:br>
            <a:endParaRPr/>
          </a:p>
          <a:p>
            <a:pPr indent="-298450" lvl="0" marL="457200" rtl="0" algn="l">
              <a:spcBef>
                <a:spcPts val="0"/>
              </a:spcBef>
              <a:spcAft>
                <a:spcPts val="0"/>
              </a:spcAft>
              <a:buSzPts val="1100"/>
              <a:buChar char="●"/>
            </a:pPr>
            <a:r>
              <a:rPr lang="en"/>
              <a:t>This means that we can take her linear regression solution and place it into this sigmoid function and that's going to look like this.</a:t>
            </a:r>
            <a:br>
              <a:rPr lang="en"/>
            </a:br>
            <a:endParaRPr/>
          </a:p>
          <a:p>
            <a:pPr indent="-298450" lvl="0" marL="457200" rtl="0" algn="l">
              <a:spcBef>
                <a:spcPts val="0"/>
              </a:spcBef>
              <a:spcAft>
                <a:spcPts val="0"/>
              </a:spcAft>
              <a:buSzPts val="1100"/>
              <a:buChar char="●"/>
            </a:pPr>
            <a:r>
              <a:rPr lang="en"/>
              <a:t>Remember our linear model followed a basic y equals x plus B principle.</a:t>
            </a:r>
            <a:br>
              <a:rPr lang="en"/>
            </a:br>
            <a:endParaRPr/>
          </a:p>
          <a:p>
            <a:pPr indent="-298450" lvl="0" marL="457200" rtl="0" algn="l">
              <a:spcBef>
                <a:spcPts val="0"/>
              </a:spcBef>
              <a:spcAft>
                <a:spcPts val="0"/>
              </a:spcAft>
              <a:buSzPts val="1100"/>
              <a:buChar char="●"/>
            </a:pPr>
            <a:r>
              <a:rPr lang="en"/>
              <a:t>Here we have a linear model as y equals beta plus Beta 1 times X..</a:t>
            </a:r>
            <a:br>
              <a:rPr lang="en"/>
            </a:br>
            <a:endParaRPr/>
          </a:p>
          <a:p>
            <a:pPr indent="-298450" lvl="0" marL="457200" rtl="0" algn="l">
              <a:spcBef>
                <a:spcPts val="0"/>
              </a:spcBef>
              <a:spcAft>
                <a:spcPts val="0"/>
              </a:spcAft>
              <a:buSzPts val="1100"/>
              <a:buChar char="●"/>
            </a:pPr>
            <a:r>
              <a:rPr lang="en"/>
              <a:t>If we take that linear model and put it into the sigmoid function we finally are able to transform this linear regression to a logistic model meaning it doesn't matter whatever the value of the linear model</a:t>
            </a:r>
            <a:endParaRPr/>
          </a:p>
          <a:p>
            <a:pPr indent="0" lvl="0" marL="0" rtl="0" algn="l">
              <a:spcBef>
                <a:spcPts val="0"/>
              </a:spcBef>
              <a:spcAft>
                <a:spcPts val="0"/>
              </a:spcAft>
              <a:buNone/>
            </a:pPr>
            <a:r>
              <a:rPr lang="en"/>
              <a:t>output actually is.</a:t>
            </a:r>
            <a:br>
              <a:rPr lang="en"/>
            </a:br>
            <a:endParaRPr/>
          </a:p>
          <a:p>
            <a:pPr indent="-298450" lvl="0" marL="457200" rtl="0" algn="l">
              <a:spcBef>
                <a:spcPts val="0"/>
              </a:spcBef>
              <a:spcAft>
                <a:spcPts val="0"/>
              </a:spcAft>
              <a:buSzPts val="1100"/>
              <a:buChar char="●"/>
            </a:pPr>
            <a:r>
              <a:rPr lang="en"/>
              <a:t>It's always going to be between 0 and 1 when we place it into the logistic model or the sigmoid function</a:t>
            </a:r>
            <a:endParaRPr/>
          </a:p>
          <a:p>
            <a:pPr indent="0" lvl="0" marL="0" rtl="0" algn="l">
              <a:spcBef>
                <a:spcPts val="0"/>
              </a:spcBef>
              <a:spcAft>
                <a:spcPts val="0"/>
              </a:spcAft>
              <a:buNone/>
            </a:pPr>
            <a:r>
              <a:rPr lang="en">
                <a:solidFill>
                  <a:schemeClr val="dk1"/>
                </a:solidFill>
              </a:rPr>
              <a:t>This results in a probability from 0 to 1 of belonging in the 1</a:t>
            </a:r>
            <a:endParaRPr>
              <a:solidFill>
                <a:schemeClr val="dk1"/>
              </a:solidFill>
            </a:endParaRPr>
          </a:p>
          <a:p>
            <a:pPr indent="0" lvl="0" marL="0" rtl="0" algn="l">
              <a:spcBef>
                <a:spcPts val="0"/>
              </a:spcBef>
              <a:spcAft>
                <a:spcPts val="0"/>
              </a:spcAft>
              <a:buNone/>
            </a:pPr>
            <a:r>
              <a:rPr lang="en">
                <a:solidFill>
                  <a:schemeClr val="dk1"/>
                </a:solidFill>
              </a:rPr>
              <a:t>class.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Sigmoid (aka Logistic) Function takes in any value and outputs it to be between 0 and 1</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means we can take our Linear Regression Solution and place it into the Sigmoid Function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means that we can take her linear regression solution and place it into this sigmoid function and</a:t>
            </a:r>
            <a:endParaRPr>
              <a:solidFill>
                <a:schemeClr val="dk1"/>
              </a:solidFill>
            </a:endParaRPr>
          </a:p>
          <a:p>
            <a:pPr indent="0" lvl="0" marL="0" rtl="0" algn="l">
              <a:spcBef>
                <a:spcPts val="0"/>
              </a:spcBef>
              <a:spcAft>
                <a:spcPts val="0"/>
              </a:spcAft>
              <a:buNone/>
            </a:pPr>
            <a:r>
              <a:rPr lang="en">
                <a:solidFill>
                  <a:schemeClr val="dk1"/>
                </a:solidFill>
              </a:rPr>
              <a:t>that's going to look like this.</a:t>
            </a:r>
            <a:endParaRPr>
              <a:solidFill>
                <a:schemeClr val="dk1"/>
              </a:solidFill>
            </a:endParaRPr>
          </a:p>
          <a:p>
            <a:pPr indent="0" lvl="0" marL="0" rtl="0" algn="l">
              <a:spcBef>
                <a:spcPts val="0"/>
              </a:spcBef>
              <a:spcAft>
                <a:spcPts val="0"/>
              </a:spcAft>
              <a:buNone/>
            </a:pPr>
            <a:r>
              <a:rPr lang="en">
                <a:solidFill>
                  <a:schemeClr val="dk1"/>
                </a:solidFill>
              </a:rPr>
              <a:t>Remember our linear model followed a basic y equals x plus B principle.</a:t>
            </a:r>
            <a:endParaRPr>
              <a:solidFill>
                <a:schemeClr val="dk1"/>
              </a:solidFill>
            </a:endParaRPr>
          </a:p>
          <a:p>
            <a:pPr indent="0" lvl="0" marL="0" rtl="0" algn="l">
              <a:spcBef>
                <a:spcPts val="0"/>
              </a:spcBef>
              <a:spcAft>
                <a:spcPts val="0"/>
              </a:spcAft>
              <a:buNone/>
            </a:pPr>
            <a:r>
              <a:rPr lang="en">
                <a:solidFill>
                  <a:schemeClr val="dk1"/>
                </a:solidFill>
              </a:rPr>
              <a:t>Here we have a linear model as y equals beta plus Beta 1 times X..</a:t>
            </a:r>
            <a:endParaRPr>
              <a:solidFill>
                <a:schemeClr val="dk1"/>
              </a:solidFill>
            </a:endParaRPr>
          </a:p>
          <a:p>
            <a:pPr indent="0" lvl="0" marL="0" rtl="0" algn="l">
              <a:spcBef>
                <a:spcPts val="0"/>
              </a:spcBef>
              <a:spcAft>
                <a:spcPts val="0"/>
              </a:spcAft>
              <a:buNone/>
            </a:pPr>
            <a:r>
              <a:rPr lang="en">
                <a:solidFill>
                  <a:schemeClr val="dk1"/>
                </a:solidFill>
              </a:rPr>
              <a:t>If we take that linear model and put it into the sigmoid function we finally are able to transform this</a:t>
            </a:r>
            <a:endParaRPr>
              <a:solidFill>
                <a:schemeClr val="dk1"/>
              </a:solidFill>
            </a:endParaRPr>
          </a:p>
          <a:p>
            <a:pPr indent="0" lvl="0" marL="0" rtl="0" algn="l">
              <a:spcBef>
                <a:spcPts val="0"/>
              </a:spcBef>
              <a:spcAft>
                <a:spcPts val="0"/>
              </a:spcAft>
              <a:buNone/>
            </a:pPr>
            <a:r>
              <a:rPr lang="en">
                <a:solidFill>
                  <a:schemeClr val="dk1"/>
                </a:solidFill>
              </a:rPr>
              <a:t>linear regression to a logistic model meaning it doesn't matter whatever the value of the linear model</a:t>
            </a:r>
            <a:endParaRPr>
              <a:solidFill>
                <a:schemeClr val="dk1"/>
              </a:solidFill>
            </a:endParaRPr>
          </a:p>
          <a:p>
            <a:pPr indent="0" lvl="0" marL="0" rtl="0" algn="l">
              <a:spcBef>
                <a:spcPts val="0"/>
              </a:spcBef>
              <a:spcAft>
                <a:spcPts val="0"/>
              </a:spcAft>
              <a:buNone/>
            </a:pPr>
            <a:r>
              <a:rPr lang="en">
                <a:solidFill>
                  <a:schemeClr val="dk1"/>
                </a:solidFill>
              </a:rPr>
              <a:t>output actually is.</a:t>
            </a:r>
            <a:endParaRPr>
              <a:solidFill>
                <a:schemeClr val="dk1"/>
              </a:solidFill>
            </a:endParaRPr>
          </a:p>
          <a:p>
            <a:pPr indent="0" lvl="0" marL="0" rtl="0" algn="l">
              <a:spcBef>
                <a:spcPts val="0"/>
              </a:spcBef>
              <a:spcAft>
                <a:spcPts val="0"/>
              </a:spcAft>
              <a:buNone/>
            </a:pPr>
            <a:r>
              <a:rPr lang="en">
                <a:solidFill>
                  <a:schemeClr val="dk1"/>
                </a:solidFill>
              </a:rPr>
              <a:t>It's always going to be between 0 and 1 when we place it into the logistic model or the sigmoid function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SzPts val="1100"/>
              <a:buNone/>
            </a:pPr>
            <a:r>
              <a:rPr lang="en"/>
              <a:t>MAIN POINT: take linear model and use it as input into sigmoid function, then we get a transformation</a:t>
            </a:r>
            <a:endParaRPr/>
          </a:p>
          <a:p>
            <a:pPr indent="0" lvl="0" marL="0" rtl="0" algn="l">
              <a:spcBef>
                <a:spcPts val="0"/>
              </a:spcBef>
              <a:spcAft>
                <a:spcPts val="0"/>
              </a:spcAft>
              <a:buSzPts val="1100"/>
              <a:buNone/>
            </a:pPr>
            <a:r>
              <a:rPr lang="en"/>
              <a:t>So we’ve turned our linear regression model into a logistic regression model </a:t>
            </a:r>
            <a:endParaRPr/>
          </a:p>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d810b239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1d810b239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cd1a44e5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5cd1a44e51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This results in a probability from 0 to 1 of belonging in the 1</a:t>
            </a:r>
            <a:endParaRPr/>
          </a:p>
          <a:p>
            <a:pPr indent="0" lvl="0" marL="0" rtl="0" algn="l">
              <a:spcBef>
                <a:spcPts val="0"/>
              </a:spcBef>
              <a:spcAft>
                <a:spcPts val="0"/>
              </a:spcAft>
              <a:buSzPts val="1100"/>
              <a:buNone/>
            </a:pPr>
            <a:r>
              <a:rPr lang="en"/>
              <a:t>Class.</a:t>
            </a:r>
            <a:br>
              <a:rPr lang="en"/>
            </a:br>
            <a:endParaRPr sz="1650">
              <a:solidFill>
                <a:srgbClr val="313131"/>
              </a:solidFill>
            </a:endParaRPr>
          </a:p>
          <a:p>
            <a:pPr indent="-298450" lvl="0" marL="457200" rtl="0" algn="l">
              <a:spcBef>
                <a:spcPts val="0"/>
              </a:spcBef>
              <a:spcAft>
                <a:spcPts val="0"/>
              </a:spcAft>
              <a:buSzPts val="1100"/>
              <a:buChar char="-"/>
            </a:pPr>
            <a:r>
              <a:rPr lang="en"/>
              <a:t>Easy to implement and can be used as the baseline for any binary  classification problem.</a:t>
            </a:r>
            <a:endParaRPr/>
          </a:p>
          <a:p>
            <a:pPr indent="0" lvl="0" marL="0" rtl="0" algn="l">
              <a:spcBef>
                <a:spcPts val="0"/>
              </a:spcBef>
              <a:spcAft>
                <a:spcPts val="0"/>
              </a:spcAft>
              <a:buSzPts val="1100"/>
              <a:buNone/>
            </a:pPr>
            <a:r>
              <a:t/>
            </a:r>
            <a:endParaRPr/>
          </a:p>
          <a:p>
            <a:pPr indent="-298450" lvl="0" marL="457200" rtl="0" algn="l">
              <a:spcBef>
                <a:spcPts val="0"/>
              </a:spcBef>
              <a:spcAft>
                <a:spcPts val="0"/>
              </a:spcAft>
              <a:buSzPts val="1100"/>
              <a:buChar char="-"/>
            </a:pPr>
            <a:r>
              <a:rPr lang="en"/>
              <a:t>We use the logistic function to output a value ranging from 0 to 1. Based off of this probability we assign a class.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We can set a cutoff point at 0.5, anything below it results in class 0, anything above is class 1</a:t>
            </a:r>
            <a:br>
              <a:rPr lang="en"/>
            </a:br>
            <a:endParaRPr/>
          </a:p>
          <a:p>
            <a:pPr indent="-298450" lvl="0" marL="457200" rtl="0" algn="l">
              <a:spcBef>
                <a:spcPts val="0"/>
              </a:spcBef>
              <a:spcAft>
                <a:spcPts val="0"/>
              </a:spcAft>
              <a:buSzPts val="1100"/>
              <a:buChar char="-"/>
            </a:pPr>
            <a:r>
              <a:rPr lang="en"/>
              <a:t>Input values (x) are combined linearly using weights or coefficient values to predict a categorical output value (y). </a:t>
            </a:r>
            <a:endParaRPr/>
          </a:p>
          <a:p>
            <a:pPr indent="0" lvl="0" marL="457200" rtl="0" algn="l">
              <a:spcBef>
                <a:spcPts val="0"/>
              </a:spcBef>
              <a:spcAft>
                <a:spcPts val="0"/>
              </a:spcAft>
              <a:buNone/>
            </a:pPr>
            <a:r>
              <a:t/>
            </a:r>
            <a:endParaRPr sz="1600">
              <a:solidFill>
                <a:srgbClr val="3C4043"/>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cd1a44e51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25cd1a44e51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 After you train a logistic regression model on some training</a:t>
            </a:r>
            <a:endParaRPr/>
          </a:p>
          <a:p>
            <a:pPr indent="0" lvl="0" marL="0" rtl="0" algn="l">
              <a:spcBef>
                <a:spcPts val="0"/>
              </a:spcBef>
              <a:spcAft>
                <a:spcPts val="0"/>
              </a:spcAft>
              <a:buSzPts val="1100"/>
              <a:buNone/>
            </a:pPr>
            <a:r>
              <a:rPr lang="en"/>
              <a:t>data, you will evaluate your model’s performance on some</a:t>
            </a:r>
            <a:endParaRPr/>
          </a:p>
          <a:p>
            <a:pPr indent="0" lvl="0" marL="0" rtl="0" algn="l">
              <a:spcBef>
                <a:spcPts val="0"/>
              </a:spcBef>
              <a:spcAft>
                <a:spcPts val="0"/>
              </a:spcAft>
              <a:buSzPts val="1100"/>
              <a:buNone/>
            </a:pPr>
            <a:r>
              <a:rPr lang="en"/>
              <a:t>test data.</a:t>
            </a:r>
            <a:br>
              <a:rPr lang="en"/>
            </a:br>
            <a:endParaRPr/>
          </a:p>
          <a:p>
            <a:pPr indent="0" lvl="0" marL="0" rtl="0" algn="l">
              <a:spcBef>
                <a:spcPts val="0"/>
              </a:spcBef>
              <a:spcAft>
                <a:spcPts val="0"/>
              </a:spcAft>
              <a:buSzPts val="1100"/>
              <a:buNone/>
            </a:pPr>
            <a:r>
              <a:rPr lang="en"/>
              <a:t>● You can use a confusion matrix to evaluate classification</a:t>
            </a:r>
            <a:endParaRPr/>
          </a:p>
          <a:p>
            <a:pPr indent="0" lvl="0" marL="0" rtl="0" algn="l">
              <a:spcBef>
                <a:spcPts val="0"/>
              </a:spcBef>
              <a:spcAft>
                <a:spcPts val="0"/>
              </a:spcAft>
              <a:buSzPts val="1100"/>
              <a:buNone/>
            </a:pPr>
            <a:r>
              <a:rPr lang="en"/>
              <a:t>models.</a:t>
            </a:r>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go ahead and walk through this example.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 this case we have a binary classification problem.</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So in this example we're testing for the presence of a disease where no is a negative test which 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false equals zero.</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Yes is a positive test where true is equal to one.</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What can we learn from this matrix.</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Well there are two possible predicted classes.</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Yes and no.</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If we were predicting the presence of a disease for example yes it would mean that they have disease.</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No it would mean that they don't have disease.</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The classifier made a total of a hundred and sixty five predictions meaning 165 patients were tested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for the presence of the disease.</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Out of those 165 cases the classifier predicted a yes 110 times and no.</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Fifty five times.</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304800" lvl="0" marL="457200" rtl="0" algn="l">
              <a:lnSpc>
                <a:spcPct val="115000"/>
              </a:lnSpc>
              <a:spcBef>
                <a:spcPts val="0"/>
              </a:spcBef>
              <a:spcAft>
                <a:spcPts val="0"/>
              </a:spcAft>
              <a:buClr>
                <a:srgbClr val="1C1D1F"/>
              </a:buClr>
              <a:buSzPts val="1200"/>
              <a:buFont typeface="Roboto"/>
              <a:buChar char="-"/>
            </a:pPr>
            <a:r>
              <a:rPr lang="en" sz="1200">
                <a:solidFill>
                  <a:srgbClr val="1C1D1F"/>
                </a:solidFill>
                <a:latin typeface="Roboto"/>
                <a:ea typeface="Roboto"/>
                <a:cs typeface="Roboto"/>
                <a:sym typeface="Roboto"/>
              </a:rPr>
              <a:t>In reality meaning we already have label test data 105 patients in the sample have the disease and 60</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patients do not.</a:t>
            </a:r>
            <a:br>
              <a:rPr lang="en" sz="1200">
                <a:solidFill>
                  <a:srgbClr val="1C1D1F"/>
                </a:solidFill>
                <a:latin typeface="Roboto"/>
                <a:ea typeface="Roboto"/>
                <a:cs typeface="Roboto"/>
                <a:sym typeface="Roboto"/>
              </a:rPr>
            </a:b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t/>
            </a:r>
            <a:endParaRPr sz="1200">
              <a:solidFill>
                <a:srgbClr val="1C1D1F"/>
              </a:solidFill>
              <a:latin typeface="Roboto"/>
              <a:ea typeface="Roboto"/>
              <a:cs typeface="Roboto"/>
              <a:sym typeface="Roboto"/>
            </a:endParaRPr>
          </a:p>
          <a:p>
            <a:pPr indent="0" lvl="0" marL="0" rtl="0" algn="l">
              <a:spcBef>
                <a:spcPts val="0"/>
              </a:spcBef>
              <a:spcAft>
                <a:spcPts val="0"/>
              </a:spcAft>
              <a:buSzPts val="1100"/>
              <a:buNone/>
            </a:pPr>
            <a:r>
              <a:rPr b="1" lang="en"/>
              <a:t>Confusion Matrix:</a:t>
            </a:r>
            <a:br>
              <a:rPr b="1" lang="en"/>
            </a:br>
            <a:endParaRPr b="1"/>
          </a:p>
          <a:p>
            <a:pPr indent="-298450" lvl="0" marL="457200" rtl="0" algn="l">
              <a:spcBef>
                <a:spcPts val="0"/>
              </a:spcBef>
              <a:spcAft>
                <a:spcPts val="0"/>
              </a:spcAft>
              <a:buSzPts val="1100"/>
              <a:buChar char="-"/>
            </a:pPr>
            <a:r>
              <a:rPr lang="en"/>
              <a:t>Number of correct and incorrect predictions are summed up class-wise.</a:t>
            </a:r>
            <a:br>
              <a:rPr lang="en"/>
            </a:br>
            <a:endParaRPr/>
          </a:p>
          <a:p>
            <a:pPr indent="-298450" lvl="0" marL="457200" rtl="0" algn="l">
              <a:spcBef>
                <a:spcPts val="0"/>
              </a:spcBef>
              <a:spcAft>
                <a:spcPts val="0"/>
              </a:spcAft>
              <a:buSzPts val="1100"/>
              <a:buChar char="-"/>
            </a:pPr>
            <a:r>
              <a:rPr lang="en"/>
              <a:t>Diagonal values represent accurate predictions, while non-diagonal elements are inaccurate predictions.</a:t>
            </a:r>
            <a:br>
              <a:rPr lang="en"/>
            </a:br>
            <a:endParaRPr/>
          </a:p>
          <a:p>
            <a:pPr indent="-298450" lvl="0" marL="457200" rtl="0" algn="l">
              <a:spcBef>
                <a:spcPts val="0"/>
              </a:spcBef>
              <a:spcAft>
                <a:spcPts val="0"/>
              </a:spcAft>
              <a:buSzPts val="1100"/>
              <a:buChar char="-"/>
            </a:pPr>
            <a:r>
              <a:rPr lang="en"/>
              <a:t>metrics.confusion_matrix(y_test, y_pred)</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3c200ed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93c200ed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cd1a44e51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5cd1a44e51_1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150">
                <a:solidFill>
                  <a:srgbClr val="0C0D0E"/>
                </a:solidFill>
                <a:highlight>
                  <a:srgbClr val="FFFFFF"/>
                </a:highlight>
              </a:rPr>
              <a:t>A high value of C tells the model to give high weight to the training data, and a lower weight to the complexity penalty. A low value tells the model to give more weight to this complexity penalty at the expense of fitting to the training data. Basically, a high C means "Trust this training data a lot", while a low value says "This data may not be fully representative of the real world data, so if it's telling you to make a parameter really large, don't listen to it".</a:t>
            </a:r>
            <a:endParaRPr sz="1150">
              <a:solidFill>
                <a:srgbClr val="0C0D0E"/>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df270ea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4df270eab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cd1a44e51_1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5cd1a44e51_1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cfbbed2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5cfbbed21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cfbbed2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5cfbbed21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cfbbed21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5cfbbed21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cd1a44e51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25cd1a44e51_1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d810b239e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1d810b239ed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Intro to DS </a:t>
            </a:r>
            <a:endParaRPr/>
          </a:p>
          <a:p>
            <a:pPr indent="-298450" lvl="0" marL="457200" rtl="0" algn="l">
              <a:lnSpc>
                <a:spcPct val="100000"/>
              </a:lnSpc>
              <a:spcBef>
                <a:spcPts val="0"/>
              </a:spcBef>
              <a:spcAft>
                <a:spcPts val="0"/>
              </a:spcAft>
              <a:buSzPts val="1100"/>
              <a:buChar char="●"/>
            </a:pPr>
            <a:r>
              <a:rPr lang="en"/>
              <a:t>Data management </a:t>
            </a:r>
            <a:endParaRPr/>
          </a:p>
          <a:p>
            <a:pPr indent="-298450" lvl="0" marL="457200" rtl="0" algn="l">
              <a:lnSpc>
                <a:spcPct val="100000"/>
              </a:lnSpc>
              <a:spcBef>
                <a:spcPts val="0"/>
              </a:spcBef>
              <a:spcAft>
                <a:spcPts val="0"/>
              </a:spcAft>
              <a:buSzPts val="1100"/>
              <a:buChar char="●"/>
            </a:pPr>
            <a:r>
              <a:rPr lang="en"/>
              <a:t>Data prep</a:t>
            </a:r>
            <a:endParaRPr/>
          </a:p>
          <a:p>
            <a:pPr indent="-298450" lvl="0" marL="457200" rtl="0" algn="l">
              <a:lnSpc>
                <a:spcPct val="100000"/>
              </a:lnSpc>
              <a:spcBef>
                <a:spcPts val="0"/>
              </a:spcBef>
              <a:spcAft>
                <a:spcPts val="0"/>
              </a:spcAft>
              <a:buSzPts val="1100"/>
              <a:buChar char="●"/>
            </a:pPr>
            <a:r>
              <a:rPr lang="en"/>
              <a:t>Data viz</a:t>
            </a:r>
            <a:endParaRPr/>
          </a:p>
          <a:p>
            <a:pPr indent="-298450" lvl="0" marL="457200" rtl="0" algn="l">
              <a:lnSpc>
                <a:spcPct val="100000"/>
              </a:lnSpc>
              <a:spcBef>
                <a:spcPts val="0"/>
              </a:spcBef>
              <a:spcAft>
                <a:spcPts val="0"/>
              </a:spcAft>
              <a:buSzPts val="1100"/>
              <a:buChar char="●"/>
            </a:pPr>
            <a:r>
              <a:rPr lang="en"/>
              <a:t>Statistics</a:t>
            </a:r>
            <a:endParaRPr/>
          </a:p>
          <a:p>
            <a:pPr indent="-298450" lvl="0" marL="457200" rtl="0" algn="l">
              <a:lnSpc>
                <a:spcPct val="100000"/>
              </a:lnSpc>
              <a:spcBef>
                <a:spcPts val="0"/>
              </a:spcBef>
              <a:spcAft>
                <a:spcPts val="0"/>
              </a:spcAft>
              <a:buSzPts val="1100"/>
              <a:buChar char="●"/>
            </a:pPr>
            <a:r>
              <a:rPr lang="en"/>
              <a:t>EDA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cd1a44e51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5cd1a44e51_1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1600">
                <a:solidFill>
                  <a:srgbClr val="3C4043"/>
                </a:solidFill>
                <a:highlight>
                  <a:schemeClr val="lt1"/>
                </a:highlight>
                <a:latin typeface="Roboto"/>
                <a:ea typeface="Roboto"/>
                <a:cs typeface="Roboto"/>
                <a:sym typeface="Roboto"/>
              </a:rPr>
              <a:t>It is a main task of exploratory data mining, and a common technique for statistical data analysis, used in many fields, including pattern recognition, image analysis, information retrieval, bioinformatics, data compression, computer graphics and machine learning.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cd1a44e51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5cd1a44e51_1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cd1a44e51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25cd1a44e51_1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cd1a44e51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5cd1a44e51_1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5cd1a44e51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5cd1a44e51_1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Ch10 </a:t>
            </a:r>
            <a:endParaRPr/>
          </a:p>
          <a:p>
            <a:pPr indent="-298450" lvl="0" marL="457200" rtl="0" algn="l">
              <a:lnSpc>
                <a:spcPct val="100000"/>
              </a:lnSpc>
              <a:spcBef>
                <a:spcPts val="0"/>
              </a:spcBef>
              <a:spcAft>
                <a:spcPts val="0"/>
              </a:spcAft>
              <a:buSzPts val="1100"/>
              <a:buChar char="●"/>
            </a:pPr>
            <a:r>
              <a:rPr lang="en"/>
              <a:t>Unlabeled data</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cd1a44e51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5cd1a44e51_1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you can see a diagram of unlabelled training data and k means clustering trying to attempt to cluster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 data into five distinct clock colored clusters here.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cd1a44e51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25cd1a44e51_1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How does the algorithm actually work.</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you first choosing a number of clusters K and we'll discuss how to choose k later on then you randomly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assign each point in your data to a specific cluster then until the clusters stop changing.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repeat the following steps for each cluster you're going to compute the cluster centroid by taking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u="sng">
                <a:solidFill>
                  <a:srgbClr val="401B9C"/>
                </a:solidFill>
                <a:latin typeface="Roboto"/>
                <a:ea typeface="Roboto"/>
                <a:cs typeface="Roboto"/>
                <a:sym typeface="Roboto"/>
              </a:rPr>
              <a:t>the mean vector points in the cluster.</a:t>
            </a:r>
            <a:endParaRPr sz="1200" u="sng">
              <a:solidFill>
                <a:srgbClr val="401B9C"/>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Then you assign each data point to the cluster for which the centroid is the closest.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Let's go ahead and take a look at the state of visualization or this plotted out visualization of k</a:t>
            </a:r>
            <a:endParaRPr sz="1200">
              <a:solidFill>
                <a:srgbClr val="1C1D1F"/>
              </a:solidFill>
              <a:highlight>
                <a:srgbClr val="CEC0FC"/>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5cd1a44e51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5cd1a44e51_1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first start off with just the observations that's shown on the top left then in top center we have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1 of the algorithm.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Each observation is randomly assigned to a cluster in the top right of step 2 A The cluster centroid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are then computed.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These are shown as large colored disks.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Initially these centroid are almost completely overlapping because the initial cluster assignments were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chosen at random in the bottom left.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step two be each observation is assigned to the nearest centroid in the bottom center.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two is once again perform and you can see that we've led to a new cluster centroid and we basically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keep repeating these steps until there's no new clusters meaning data points aren't being reassigned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to a new cluster centroid at the bottom right.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the results obtained after about 10 iterations.</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cd1a44e5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25cd1a44e51_1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discuss choosing a k value as we just saw to perform k means clustering.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to decide how many clusters we expect in the data.</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problem of selecting K isn't actually that simple.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There is no easy answer for choosing a best case value.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cd1a44e51_1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5cd1a44e51_1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cd1a44e51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25cd1a44e51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0C0D0E"/>
                </a:solidFill>
                <a:highlight>
                  <a:srgbClr val="FFFFFF"/>
                </a:highlight>
              </a:rPr>
              <a:t>Each square shows the correlation between the variables on each axis. Correlation ranges from -1 to +1. Values closer to zero means there is no linear trend between the two variables. The close to 1 the correlation is the more positively correlated they are; that is as one increases so does the other and the closer to 1 the stronger this relationship is. A correlation closer to -1 is similar, but instead of both increasing one variable will decrease as the other increases. The diagonals are all 1/dark green because those squares are correlating each variable to itself (so it's a perfect correlation). For the rest the larger the number and darker the color the higher the correlation between the two variables. The plot is also symmetrical about the diagonal since the same two variables are being paired together in those squares.</a:t>
            </a:r>
            <a:endParaRPr sz="1150">
              <a:solidFill>
                <a:srgbClr val="0C0D0E"/>
              </a:solidFill>
              <a:highlight>
                <a:srgbClr val="FFFFFF"/>
              </a:highlight>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4D5B7C"/>
                </a:solidFill>
              </a:rPr>
              <a:t>univariate distribution of data i.e. data distribution of a variable against the density distribution. </a:t>
            </a:r>
            <a:r>
              <a:rPr lang="en" sz="1500">
                <a:solidFill>
                  <a:srgbClr val="242424"/>
                </a:solidFill>
                <a:highlight>
                  <a:srgbClr val="FFFFFF"/>
                </a:highlight>
                <a:latin typeface="Georgia"/>
                <a:ea typeface="Georgia"/>
                <a:cs typeface="Georgia"/>
                <a:sym typeface="Georgia"/>
              </a:rPr>
              <a:t>The y-axis in a density plot is the probability density function for the kernel density estimation. However, we need to be careful to specify this is a probability </a:t>
            </a:r>
            <a:r>
              <a:rPr i="1" lang="en" sz="1500">
                <a:solidFill>
                  <a:srgbClr val="242424"/>
                </a:solidFill>
                <a:highlight>
                  <a:srgbClr val="FFFFFF"/>
                </a:highlight>
                <a:latin typeface="Georgia"/>
                <a:ea typeface="Georgia"/>
                <a:cs typeface="Georgia"/>
                <a:sym typeface="Georgia"/>
              </a:rPr>
              <a:t>density </a:t>
            </a:r>
            <a:r>
              <a:rPr lang="en" sz="1500">
                <a:solidFill>
                  <a:srgbClr val="242424"/>
                </a:solidFill>
                <a:highlight>
                  <a:srgbClr val="FFFFFF"/>
                </a:highlight>
                <a:latin typeface="Georgia"/>
                <a:ea typeface="Georgia"/>
                <a:cs typeface="Georgia"/>
                <a:sym typeface="Georgia"/>
              </a:rPr>
              <a:t>and not a probability. The difference is the </a:t>
            </a:r>
            <a:r>
              <a:rPr lang="en" sz="1500" u="sng">
                <a:solidFill>
                  <a:schemeClr val="hlink"/>
                </a:solidFill>
                <a:highlight>
                  <a:srgbClr val="FFFFFF"/>
                </a:highlight>
                <a:latin typeface="Georgia"/>
                <a:ea typeface="Georgia"/>
                <a:cs typeface="Georgia"/>
                <a:sym typeface="Georgia"/>
                <a:hlinkClick r:id="rId2"/>
              </a:rPr>
              <a:t>probability density is the probability per unit on the x-axis</a:t>
            </a:r>
            <a:r>
              <a:rPr lang="en" sz="1500">
                <a:solidFill>
                  <a:srgbClr val="242424"/>
                </a:solidFill>
                <a:highlight>
                  <a:srgbClr val="FFFFFF"/>
                </a:highlight>
                <a:latin typeface="Georgia"/>
                <a:ea typeface="Georgia"/>
                <a:cs typeface="Georgia"/>
                <a:sym typeface="Georgia"/>
              </a:rPr>
              <a:t>. </a:t>
            </a:r>
            <a:endParaRPr sz="1200">
              <a:solidFill>
                <a:srgbClr val="4D5B7C"/>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a:p>
            <a:pPr indent="0" lvl="0" marL="0" rtl="0" algn="l">
              <a:lnSpc>
                <a:spcPct val="100000"/>
              </a:lnSpc>
              <a:spcBef>
                <a:spcPts val="0"/>
              </a:spcBef>
              <a:spcAft>
                <a:spcPts val="0"/>
              </a:spcAft>
              <a:buSzPts val="1100"/>
              <a:buNone/>
            </a:pPr>
            <a:r>
              <a:t/>
            </a:r>
            <a:endParaRPr sz="1150">
              <a:solidFill>
                <a:srgbClr val="0C0D0E"/>
              </a:solidFill>
              <a:highlight>
                <a:srgbClr val="FFFFFF"/>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cd1a44e51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5cd1a44e51_1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cfbbed21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5cfbbed21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https://machinelearningmastery.com/a-gentle-introduction-to-hallucinations-in-large-language-models/</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In the context of LLMs, “hallucination” refers to a phenomenon where the model generates text that is incorrect, nonsensical, or not real. Since LLMs are not databases or search engines, they would not cite where their response is based on. These models generate text as an extrapolation from the prompt you provided. The result of extrapolation is not necessarily supported by any training data, but is the most correlated from the prompt.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u="sng">
                <a:solidFill>
                  <a:schemeClr val="hlink"/>
                </a:solidFill>
                <a:highlight>
                  <a:srgbClr val="FFFFFF"/>
                </a:highlight>
                <a:hlinkClick r:id="rId3"/>
              </a:rPr>
              <a:t>https://www.mygreatlearning.com/blog/prompt-engineering-complete-guide/#:~:text=Prompt%20engineering%20involves%20crafting%20precise,shape%20its%20behavior%20and%20output</a:t>
            </a:r>
            <a:r>
              <a:rPr lang="en" sz="1150">
                <a:solidFill>
                  <a:srgbClr val="555555"/>
                </a:solidFill>
                <a:highlight>
                  <a:srgbClr val="FFFFFF"/>
                </a:highlight>
              </a:rPr>
              <a:t>. </a:t>
            </a:r>
            <a:endParaRPr sz="1150">
              <a:solidFill>
                <a:srgbClr val="555555"/>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5cd1a44e51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5cd1a44e51_1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3ffdfd0c6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93ffdfd0c6_8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https://machinelearningmastery.com/a-gentle-introduction-to-hallucinations-in-large-language-models/</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rPr lang="en" sz="1150">
                <a:solidFill>
                  <a:srgbClr val="555555"/>
                </a:solidFill>
                <a:highlight>
                  <a:srgbClr val="FFFFFF"/>
                </a:highlight>
              </a:rPr>
              <a:t>In the context of LLMs, “hallucination” refers to a phenomenon where the model generates text that is incorrect, nonsensical, or not real. Since LLMs are not databases or search engines, they would not cite where their response is based on. These models generate text as an extrapolation from the prompt you provided. The result of extrapolation is not necessarily supported by any training data, but is the most correlated from the prompt.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t/>
            </a:r>
            <a:endParaRPr sz="1150">
              <a:solidFill>
                <a:srgbClr val="555555"/>
              </a:solidFill>
              <a:highlight>
                <a:srgbClr val="FFFFFF"/>
              </a:highlight>
            </a:endParaRPr>
          </a:p>
          <a:p>
            <a:pPr indent="0" lvl="0" marL="0" rtl="0" algn="l">
              <a:lnSpc>
                <a:spcPct val="100000"/>
              </a:lnSpc>
              <a:spcBef>
                <a:spcPts val="0"/>
              </a:spcBef>
              <a:spcAft>
                <a:spcPts val="0"/>
              </a:spcAft>
              <a:buSzPts val="1100"/>
              <a:buNone/>
            </a:pPr>
            <a:r>
              <a:rPr lang="en" sz="1150" u="sng">
                <a:solidFill>
                  <a:schemeClr val="hlink"/>
                </a:solidFill>
                <a:highlight>
                  <a:srgbClr val="FFFFFF"/>
                </a:highlight>
                <a:hlinkClick r:id="rId3"/>
              </a:rPr>
              <a:t>https://www.mygreatlearning.com/blog/prompt-engineering-complete-guide/#:~:text=Prompt%20engineering%20involves%20crafting%20precise,shape%20its%20behavior%20and%20output</a:t>
            </a:r>
            <a:r>
              <a:rPr lang="en" sz="1150">
                <a:solidFill>
                  <a:srgbClr val="555555"/>
                </a:solidFill>
                <a:highlight>
                  <a:srgbClr val="FFFFFF"/>
                </a:highlight>
              </a:rPr>
              <a:t>. </a:t>
            </a:r>
            <a:endParaRPr sz="1150">
              <a:solidFill>
                <a:srgbClr val="555555"/>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16c92bc50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2916c92bc50_6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cd1a44e51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5cd1a44e51_1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cd1a44e51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5cd1a44e51_1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rPr lang="en" u="sng">
                <a:solidFill>
                  <a:schemeClr val="hlink"/>
                </a:solidFill>
                <a:hlinkClick r:id="rId2"/>
              </a:rPr>
              <a:t>https://colab.research.google.com/drive/1flxRZRvtonukJU8O-rDCl5k7Er6RWzpz?authuser=6#scrollTo=zPdspz2RRXQj</a:t>
            </a:r>
            <a:r>
              <a:rPr lang="en"/>
              <a:t> </a:t>
            </a:r>
            <a:endParaRPr/>
          </a:p>
          <a:p>
            <a:pPr indent="0" lvl="0" marL="0" rtl="0" algn="l">
              <a:spcBef>
                <a:spcPts val="1100"/>
              </a:spcBef>
              <a:spcAft>
                <a:spcPts val="0"/>
              </a:spcAft>
              <a:buSzPts val="1100"/>
              <a:buNone/>
            </a:pPr>
            <a:r>
              <a:t/>
            </a:r>
            <a:endParaRPr/>
          </a:p>
          <a:p>
            <a:pPr indent="0" lvl="0" marL="0" rtl="0" algn="l">
              <a:spcBef>
                <a:spcPts val="1100"/>
              </a:spcBef>
              <a:spcAft>
                <a:spcPts val="0"/>
              </a:spcAft>
              <a:buSzPts val="1100"/>
              <a:buNone/>
            </a:pPr>
            <a:r>
              <a:t/>
            </a:r>
            <a:endParaRPr/>
          </a:p>
          <a:p>
            <a:pPr indent="0" lvl="0" marL="0" rtl="0" algn="l">
              <a:spcBef>
                <a:spcPts val="1100"/>
              </a:spcBef>
              <a:spcAft>
                <a:spcPts val="0"/>
              </a:spcAft>
              <a:buSzPts val="1100"/>
              <a:buNone/>
            </a:pPr>
            <a:r>
              <a:rPr lang="en" u="sng">
                <a:solidFill>
                  <a:schemeClr val="hlink"/>
                </a:solidFill>
                <a:hlinkClick r:id="rId3"/>
              </a:rPr>
              <a:t>https://colab.research.google.com/drive/11hVfQnLBXdnM9MaJomfg2T4Fh8mvjJEY?authuser=6#scrollTo=GzBOIqG_LJXy</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cd1a44e51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5cd1a44e51_1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cd1a44e51_1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5cd1a44e51_1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cd1a44e51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5cd1a44e51_1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10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6" name="Shape 56"/>
        <p:cNvGrpSpPr/>
        <p:nvPr/>
      </p:nvGrpSpPr>
      <p:grpSpPr>
        <a:xfrm>
          <a:off x="0" y="0"/>
          <a:ext cx="0" cy="0"/>
          <a:chOff x="0" y="0"/>
          <a:chExt cx="0" cy="0"/>
        </a:xfrm>
      </p:grpSpPr>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7.png"/><Relationship Id="rId5" Type="http://schemas.openxmlformats.org/officeDocument/2006/relationships/image" Target="../media/image17.png"/><Relationship Id="rId6" Type="http://schemas.openxmlformats.org/officeDocument/2006/relationships/image" Target="../media/image26.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hyperlink" Target="https://colab.research.google.com/drive/1VwM5OmJDHU4bo3cQhQOjadIGwU5GxLqh?authuser=6#scrollTo=TOLEwKdd4dpz" TargetMode="External"/><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github.com/angelaaaateng/ftw_python/blob/main/Linear_Regression_with_Python_Example_B8.ipynb" TargetMode="External"/><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7.jpg"/><Relationship Id="rId5" Type="http://schemas.openxmlformats.org/officeDocument/2006/relationships/hyperlink" Target="https://raw.githubusercontent.com/angelaaaateng/ftw_python/main/data/titanic_train_demo.csv"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hyperlink" Target="https://www.kaggle.com/competitions/titanic/data" TargetMode="External"/><Relationship Id="rId5" Type="http://schemas.openxmlformats.org/officeDocument/2006/relationships/hyperlink" Target="https://raw.githubusercontent.com/angelaaaateng/ftw_python/main/data/titanic_train_demo.csv"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github.com/angelaaaateng/ftw_python/blob/main/Linear_Regression_Exercise_B8.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63" name="Google Shape;63;p15"/>
          <p:cNvSpPr txBox="1"/>
          <p:nvPr>
            <p:ph idx="1" type="subTitle"/>
          </p:nvPr>
        </p:nvSpPr>
        <p:spPr>
          <a:xfrm>
            <a:off x="296675" y="4185700"/>
            <a:ext cx="3682500" cy="7926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0000"/>
              <a:buNone/>
            </a:pPr>
            <a:r>
              <a:rPr b="1" lang="en">
                <a:solidFill>
                  <a:schemeClr val="dk1"/>
                </a:solidFill>
                <a:latin typeface="Roboto"/>
                <a:ea typeface="Roboto"/>
                <a:cs typeface="Roboto"/>
                <a:sym typeface="Roboto"/>
              </a:rPr>
              <a:t>FTW Batch 8</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ct val="119711"/>
              <a:buNone/>
            </a:pPr>
            <a:r>
              <a:rPr b="1" lang="en" sz="2338">
                <a:solidFill>
                  <a:schemeClr val="dk1"/>
                </a:solidFill>
                <a:latin typeface="Roboto"/>
                <a:ea typeface="Roboto"/>
                <a:cs typeface="Roboto"/>
                <a:sym typeface="Roboto"/>
              </a:rPr>
              <a:t>Week 8</a:t>
            </a:r>
            <a:endParaRPr b="1" sz="2338">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4"/>
          <p:cNvSpPr txBox="1"/>
          <p:nvPr>
            <p:ph type="title"/>
          </p:nvPr>
        </p:nvSpPr>
        <p:spPr>
          <a:xfrm>
            <a:off x="634575" y="99600"/>
            <a:ext cx="6933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Will you click on this ad? (Yes/No)</a:t>
            </a:r>
            <a:endParaRPr b="1">
              <a:latin typeface="Roboto"/>
              <a:ea typeface="Roboto"/>
              <a:cs typeface="Roboto"/>
              <a:sym typeface="Roboto"/>
            </a:endParaRPr>
          </a:p>
        </p:txBody>
      </p:sp>
      <p:pic>
        <p:nvPicPr>
          <p:cNvPr id="116" name="Google Shape;116;p24"/>
          <p:cNvPicPr preferRelativeResize="0"/>
          <p:nvPr/>
        </p:nvPicPr>
        <p:blipFill>
          <a:blip r:embed="rId4">
            <a:alphaModFix/>
          </a:blip>
          <a:stretch>
            <a:fillRect/>
          </a:stretch>
        </p:blipFill>
        <p:spPr>
          <a:xfrm>
            <a:off x="3528475" y="672300"/>
            <a:ext cx="2087051" cy="4166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5"/>
          <p:cNvSpPr txBox="1"/>
          <p:nvPr>
            <p:ph type="title"/>
          </p:nvPr>
        </p:nvSpPr>
        <p:spPr>
          <a:xfrm>
            <a:off x="634575" y="99600"/>
            <a:ext cx="6933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Will you click on this ad? (Yes/No)</a:t>
            </a:r>
            <a:endParaRPr b="1">
              <a:latin typeface="Roboto"/>
              <a:ea typeface="Roboto"/>
              <a:cs typeface="Roboto"/>
              <a:sym typeface="Roboto"/>
            </a:endParaRPr>
          </a:p>
        </p:txBody>
      </p:sp>
      <p:pic>
        <p:nvPicPr>
          <p:cNvPr id="122" name="Google Shape;122;p25"/>
          <p:cNvPicPr preferRelativeResize="0"/>
          <p:nvPr/>
        </p:nvPicPr>
        <p:blipFill>
          <a:blip r:embed="rId4">
            <a:alphaModFix/>
          </a:blip>
          <a:stretch>
            <a:fillRect/>
          </a:stretch>
        </p:blipFill>
        <p:spPr>
          <a:xfrm>
            <a:off x="2452675" y="795325"/>
            <a:ext cx="4238625" cy="3552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Classification</a:t>
            </a:r>
            <a:endParaRPr b="1">
              <a:latin typeface="Roboto"/>
              <a:ea typeface="Roboto"/>
              <a:cs typeface="Roboto"/>
              <a:sym typeface="Roboto"/>
            </a:endParaRPr>
          </a:p>
        </p:txBody>
      </p:sp>
      <p:pic>
        <p:nvPicPr>
          <p:cNvPr id="128" name="Google Shape;128;p26"/>
          <p:cNvPicPr preferRelativeResize="0"/>
          <p:nvPr/>
        </p:nvPicPr>
        <p:blipFill>
          <a:blip r:embed="rId4">
            <a:alphaModFix/>
          </a:blip>
          <a:stretch>
            <a:fillRect/>
          </a:stretch>
        </p:blipFill>
        <p:spPr>
          <a:xfrm>
            <a:off x="5068925" y="566000"/>
            <a:ext cx="3810000" cy="381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7"/>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134" name="Google Shape;134;p27"/>
          <p:cNvSpPr txBox="1"/>
          <p:nvPr/>
        </p:nvSpPr>
        <p:spPr>
          <a:xfrm>
            <a:off x="361625" y="728125"/>
            <a:ext cx="38088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Samples belong to </a:t>
            </a:r>
            <a:r>
              <a:rPr b="1" lang="en" sz="1600">
                <a:solidFill>
                  <a:srgbClr val="3C4043"/>
                </a:solidFill>
                <a:highlight>
                  <a:srgbClr val="FFFFFF"/>
                </a:highlight>
                <a:latin typeface="Roboto"/>
                <a:ea typeface="Roboto"/>
                <a:cs typeface="Roboto"/>
                <a:sym typeface="Roboto"/>
              </a:rPr>
              <a:t>two or more classes</a:t>
            </a:r>
            <a:r>
              <a:rPr lang="en" sz="1600">
                <a:solidFill>
                  <a:srgbClr val="3C4043"/>
                </a:solidFill>
                <a:highlight>
                  <a:srgbClr val="FFFFFF"/>
                </a:highlight>
                <a:latin typeface="Roboto"/>
                <a:ea typeface="Roboto"/>
                <a:cs typeface="Roboto"/>
                <a:sym typeface="Roboto"/>
              </a:rPr>
              <a:t> and we want to learn from already </a:t>
            </a:r>
            <a:r>
              <a:rPr b="1" lang="en" sz="1600">
                <a:solidFill>
                  <a:srgbClr val="3C4043"/>
                </a:solidFill>
                <a:highlight>
                  <a:srgbClr val="FFFFFF"/>
                </a:highlight>
                <a:latin typeface="Roboto"/>
                <a:ea typeface="Roboto"/>
                <a:cs typeface="Roboto"/>
                <a:sym typeface="Roboto"/>
              </a:rPr>
              <a:t>labeled data</a:t>
            </a:r>
            <a:r>
              <a:rPr lang="en" sz="1600">
                <a:solidFill>
                  <a:srgbClr val="3C4043"/>
                </a:solidFill>
                <a:highlight>
                  <a:srgbClr val="FFFFFF"/>
                </a:highlight>
                <a:latin typeface="Roboto"/>
                <a:ea typeface="Roboto"/>
                <a:cs typeface="Roboto"/>
                <a:sym typeface="Roboto"/>
              </a:rPr>
              <a:t> how to predict the class of unlabeled data. </a:t>
            </a:r>
            <a:endParaRPr sz="1600">
              <a:solidFill>
                <a:srgbClr val="3C4043"/>
              </a:solidFill>
              <a:highlight>
                <a:srgbClr val="FFFFFF"/>
              </a:highlight>
              <a:latin typeface="Roboto"/>
              <a:ea typeface="Roboto"/>
              <a:cs typeface="Roboto"/>
              <a:sym typeface="Roboto"/>
            </a:endParaRPr>
          </a:p>
        </p:txBody>
      </p:sp>
      <p:pic>
        <p:nvPicPr>
          <p:cNvPr id="135" name="Google Shape;135;p27"/>
          <p:cNvPicPr preferRelativeResize="0"/>
          <p:nvPr/>
        </p:nvPicPr>
        <p:blipFill>
          <a:blip r:embed="rId4">
            <a:alphaModFix/>
          </a:blip>
          <a:stretch>
            <a:fillRect/>
          </a:stretch>
        </p:blipFill>
        <p:spPr>
          <a:xfrm>
            <a:off x="5002876" y="277238"/>
            <a:ext cx="3628475" cy="4367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141" name="Google Shape;141;p28"/>
          <p:cNvSpPr txBox="1"/>
          <p:nvPr/>
        </p:nvSpPr>
        <p:spPr>
          <a:xfrm>
            <a:off x="361625" y="728125"/>
            <a:ext cx="3422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142" name="Google Shape;142;p28"/>
          <p:cNvPicPr preferRelativeResize="0"/>
          <p:nvPr/>
        </p:nvPicPr>
        <p:blipFill>
          <a:blip r:embed="rId4">
            <a:alphaModFix/>
          </a:blip>
          <a:stretch>
            <a:fillRect/>
          </a:stretch>
        </p:blipFill>
        <p:spPr>
          <a:xfrm>
            <a:off x="1102666" y="672301"/>
            <a:ext cx="7348283" cy="4154526"/>
          </a:xfrm>
          <a:prstGeom prst="rect">
            <a:avLst/>
          </a:prstGeom>
          <a:noFill/>
          <a:ln>
            <a:noFill/>
          </a:ln>
        </p:spPr>
      </p:pic>
      <p:sp>
        <p:nvSpPr>
          <p:cNvPr id="143" name="Google Shape;143;p28"/>
          <p:cNvSpPr/>
          <p:nvPr/>
        </p:nvSpPr>
        <p:spPr>
          <a:xfrm>
            <a:off x="787225" y="2214971"/>
            <a:ext cx="2554500" cy="24360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Classification</a:t>
            </a:r>
            <a:endParaRPr b="1">
              <a:latin typeface="Roboto"/>
              <a:ea typeface="Roboto"/>
              <a:cs typeface="Roboto"/>
              <a:sym typeface="Roboto"/>
            </a:endParaRPr>
          </a:p>
        </p:txBody>
      </p:sp>
      <p:sp>
        <p:nvSpPr>
          <p:cNvPr id="149" name="Google Shape;149;p29"/>
          <p:cNvSpPr txBox="1"/>
          <p:nvPr/>
        </p:nvSpPr>
        <p:spPr>
          <a:xfrm>
            <a:off x="361500" y="970550"/>
            <a:ext cx="5054400" cy="106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want to learn about </a:t>
            </a:r>
            <a:r>
              <a:rPr b="1" lang="en" sz="1600">
                <a:solidFill>
                  <a:srgbClr val="3C4043"/>
                </a:solidFill>
                <a:highlight>
                  <a:srgbClr val="FFFFFF"/>
                </a:highlight>
                <a:latin typeface="Roboto"/>
                <a:ea typeface="Roboto"/>
                <a:cs typeface="Roboto"/>
                <a:sym typeface="Roboto"/>
              </a:rPr>
              <a:t>Logistic Regression as a method for Classification.</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
        <p:nvSpPr>
          <p:cNvPr id="150" name="Google Shape;150;p29"/>
          <p:cNvSpPr txBox="1"/>
          <p:nvPr/>
        </p:nvSpPr>
        <p:spPr>
          <a:xfrm>
            <a:off x="5103250" y="1513875"/>
            <a:ext cx="4149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
        <p:nvSpPr>
          <p:cNvPr id="151" name="Google Shape;151;p29"/>
          <p:cNvSpPr txBox="1"/>
          <p:nvPr/>
        </p:nvSpPr>
        <p:spPr>
          <a:xfrm>
            <a:off x="361500" y="1990025"/>
            <a:ext cx="5001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latin typeface="Roboto"/>
                <a:ea typeface="Roboto"/>
                <a:cs typeface="Roboto"/>
                <a:sym typeface="Roboto"/>
              </a:rPr>
              <a:t>Although the name may be confusing at first, </a:t>
            </a:r>
            <a:r>
              <a:rPr b="1" lang="en" sz="1600">
                <a:latin typeface="Roboto"/>
                <a:ea typeface="Roboto"/>
                <a:cs typeface="Roboto"/>
                <a:sym typeface="Roboto"/>
              </a:rPr>
              <a:t>logistic regression allows us to solve </a:t>
            </a:r>
            <a:r>
              <a:rPr b="1" lang="en" sz="1600">
                <a:solidFill>
                  <a:schemeClr val="accent1"/>
                </a:solidFill>
                <a:latin typeface="Roboto"/>
                <a:ea typeface="Roboto"/>
                <a:cs typeface="Roboto"/>
                <a:sym typeface="Roboto"/>
              </a:rPr>
              <a:t>classification problems</a:t>
            </a:r>
            <a:r>
              <a:rPr b="1" lang="en" sz="1600">
                <a:latin typeface="Roboto"/>
                <a:ea typeface="Roboto"/>
                <a:cs typeface="Roboto"/>
                <a:sym typeface="Roboto"/>
              </a:rPr>
              <a:t>, where we are trying to predict </a:t>
            </a:r>
            <a:r>
              <a:rPr b="1" lang="en" sz="1600">
                <a:solidFill>
                  <a:schemeClr val="accent1"/>
                </a:solidFill>
                <a:latin typeface="Roboto"/>
                <a:ea typeface="Roboto"/>
                <a:cs typeface="Roboto"/>
                <a:sym typeface="Roboto"/>
              </a:rPr>
              <a:t>discrete categories.</a:t>
            </a:r>
            <a:endParaRPr b="1" sz="1600">
              <a:solidFill>
                <a:schemeClr val="accent1"/>
              </a:solidFill>
              <a:latin typeface="Roboto"/>
              <a:ea typeface="Roboto"/>
              <a:cs typeface="Roboto"/>
              <a:sym typeface="Roboto"/>
            </a:endParaRPr>
          </a:p>
          <a:p>
            <a:pPr indent="0" lvl="0" marL="0" rtl="0" algn="l">
              <a:spcBef>
                <a:spcPts val="0"/>
              </a:spcBef>
              <a:spcAft>
                <a:spcPts val="0"/>
              </a:spcAft>
              <a:buNone/>
            </a:pPr>
            <a:r>
              <a:t/>
            </a:r>
            <a:endParaRPr b="1" sz="1600">
              <a:solidFill>
                <a:schemeClr val="accent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600">
                <a:latin typeface="Roboto"/>
                <a:ea typeface="Roboto"/>
                <a:cs typeface="Roboto"/>
                <a:sym typeface="Roboto"/>
              </a:rPr>
              <a:t>The convention for binary classification is to have two classes 0 and 1.</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pic>
        <p:nvPicPr>
          <p:cNvPr id="152" name="Google Shape;152;p29"/>
          <p:cNvPicPr preferRelativeResize="0"/>
          <p:nvPr/>
        </p:nvPicPr>
        <p:blipFill>
          <a:blip r:embed="rId4">
            <a:alphaModFix/>
          </a:blip>
          <a:stretch>
            <a:fillRect/>
          </a:stretch>
        </p:blipFill>
        <p:spPr>
          <a:xfrm>
            <a:off x="5415800" y="634500"/>
            <a:ext cx="3116350" cy="4038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30"/>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sp>
        <p:nvSpPr>
          <p:cNvPr id="158" name="Google Shape;158;p30"/>
          <p:cNvSpPr txBox="1"/>
          <p:nvPr/>
        </p:nvSpPr>
        <p:spPr>
          <a:xfrm>
            <a:off x="323450" y="1986900"/>
            <a:ext cx="3418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can’t use a normal linear regression model on </a:t>
            </a:r>
            <a:r>
              <a:rPr i="1" lang="en" sz="1600">
                <a:solidFill>
                  <a:srgbClr val="3C4043"/>
                </a:solidFill>
                <a:highlight>
                  <a:srgbClr val="FFFFFF"/>
                </a:highlight>
                <a:latin typeface="Roboto"/>
                <a:ea typeface="Roboto"/>
                <a:cs typeface="Roboto"/>
                <a:sym typeface="Roboto"/>
              </a:rPr>
              <a:t>binary groups</a:t>
            </a:r>
            <a:r>
              <a:rPr lang="en" sz="1600">
                <a:solidFill>
                  <a:srgbClr val="3C4043"/>
                </a:solidFill>
                <a:highlight>
                  <a:srgbClr val="FFFFFF"/>
                </a:highlight>
                <a:latin typeface="Roboto"/>
                <a:ea typeface="Roboto"/>
                <a:cs typeface="Roboto"/>
                <a:sym typeface="Roboto"/>
              </a:rPr>
              <a:t>. It won’t lead to a good fit. </a:t>
            </a:r>
            <a:endParaRPr sz="1600">
              <a:solidFill>
                <a:srgbClr val="3C4043"/>
              </a:solidFill>
              <a:highlight>
                <a:srgbClr val="FFFFFF"/>
              </a:highlight>
              <a:latin typeface="Roboto"/>
              <a:ea typeface="Roboto"/>
              <a:cs typeface="Roboto"/>
              <a:sym typeface="Roboto"/>
            </a:endParaRPr>
          </a:p>
        </p:txBody>
      </p:sp>
      <p:pic>
        <p:nvPicPr>
          <p:cNvPr id="159" name="Google Shape;159;p30"/>
          <p:cNvPicPr preferRelativeResize="0"/>
          <p:nvPr/>
        </p:nvPicPr>
        <p:blipFill>
          <a:blip r:embed="rId4">
            <a:alphaModFix/>
          </a:blip>
          <a:stretch>
            <a:fillRect/>
          </a:stretch>
        </p:blipFill>
        <p:spPr>
          <a:xfrm>
            <a:off x="3741800" y="756825"/>
            <a:ext cx="4932775" cy="3877775"/>
          </a:xfrm>
          <a:prstGeom prst="rect">
            <a:avLst/>
          </a:prstGeom>
          <a:noFill/>
          <a:ln>
            <a:noFill/>
          </a:ln>
        </p:spPr>
      </p:pic>
      <p:pic>
        <p:nvPicPr>
          <p:cNvPr id="160" name="Google Shape;160;p30"/>
          <p:cNvPicPr preferRelativeResize="0"/>
          <p:nvPr/>
        </p:nvPicPr>
        <p:blipFill>
          <a:blip r:embed="rId5">
            <a:alphaModFix/>
          </a:blip>
          <a:stretch>
            <a:fillRect/>
          </a:stretch>
        </p:blipFill>
        <p:spPr>
          <a:xfrm>
            <a:off x="3804213" y="620175"/>
            <a:ext cx="4703751" cy="4072000"/>
          </a:xfrm>
          <a:prstGeom prst="rect">
            <a:avLst/>
          </a:prstGeom>
          <a:noFill/>
          <a:ln>
            <a:noFill/>
          </a:ln>
        </p:spPr>
      </p:pic>
      <p:pic>
        <p:nvPicPr>
          <p:cNvPr id="161" name="Google Shape;161;p30"/>
          <p:cNvPicPr preferRelativeResize="0"/>
          <p:nvPr/>
        </p:nvPicPr>
        <p:blipFill>
          <a:blip r:embed="rId6">
            <a:alphaModFix/>
          </a:blip>
          <a:stretch>
            <a:fillRect/>
          </a:stretch>
        </p:blipFill>
        <p:spPr>
          <a:xfrm>
            <a:off x="3804225" y="620175"/>
            <a:ext cx="4966735" cy="4072000"/>
          </a:xfrm>
          <a:prstGeom prst="rect">
            <a:avLst/>
          </a:prstGeom>
          <a:noFill/>
          <a:ln>
            <a:noFill/>
          </a:ln>
        </p:spPr>
      </p:pic>
      <p:pic>
        <p:nvPicPr>
          <p:cNvPr id="162" name="Google Shape;162;p30"/>
          <p:cNvPicPr preferRelativeResize="0"/>
          <p:nvPr/>
        </p:nvPicPr>
        <p:blipFill>
          <a:blip r:embed="rId7">
            <a:alphaModFix/>
          </a:blip>
          <a:stretch>
            <a:fillRect/>
          </a:stretch>
        </p:blipFill>
        <p:spPr>
          <a:xfrm>
            <a:off x="3970825" y="658438"/>
            <a:ext cx="4703750" cy="39954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168" name="Google Shape;168;p31"/>
          <p:cNvPicPr preferRelativeResize="0"/>
          <p:nvPr/>
        </p:nvPicPr>
        <p:blipFill>
          <a:blip r:embed="rId4">
            <a:alphaModFix/>
          </a:blip>
          <a:stretch>
            <a:fillRect/>
          </a:stretch>
        </p:blipFill>
        <p:spPr>
          <a:xfrm>
            <a:off x="202475" y="977100"/>
            <a:ext cx="8941526" cy="32968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174" name="Google Shape;174;p32"/>
          <p:cNvPicPr preferRelativeResize="0"/>
          <p:nvPr/>
        </p:nvPicPr>
        <p:blipFill>
          <a:blip r:embed="rId4">
            <a:alphaModFix/>
          </a:blip>
          <a:stretch>
            <a:fillRect/>
          </a:stretch>
        </p:blipFill>
        <p:spPr>
          <a:xfrm>
            <a:off x="1112100" y="628175"/>
            <a:ext cx="6869399" cy="4397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3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180" name="Google Shape;180;p33"/>
          <p:cNvPicPr preferRelativeResize="0"/>
          <p:nvPr/>
        </p:nvPicPr>
        <p:blipFill>
          <a:blip r:embed="rId4">
            <a:alphaModFix/>
          </a:blip>
          <a:stretch>
            <a:fillRect/>
          </a:stretch>
        </p:blipFill>
        <p:spPr>
          <a:xfrm>
            <a:off x="1737025" y="811100"/>
            <a:ext cx="5835101" cy="3793474"/>
          </a:xfrm>
          <a:prstGeom prst="rect">
            <a:avLst/>
          </a:prstGeom>
          <a:noFill/>
          <a:ln>
            <a:noFill/>
          </a:ln>
        </p:spPr>
      </p:pic>
      <p:pic>
        <p:nvPicPr>
          <p:cNvPr id="181" name="Google Shape;181;p33"/>
          <p:cNvPicPr preferRelativeResize="0"/>
          <p:nvPr/>
        </p:nvPicPr>
        <p:blipFill>
          <a:blip r:embed="rId5">
            <a:alphaModFix/>
          </a:blip>
          <a:stretch>
            <a:fillRect/>
          </a:stretch>
        </p:blipFill>
        <p:spPr>
          <a:xfrm>
            <a:off x="1253526" y="563925"/>
            <a:ext cx="6137649" cy="4579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16"/>
          <p:cNvSpPr txBox="1"/>
          <p:nvPr>
            <p:ph type="ctrTitle"/>
          </p:nvPr>
        </p:nvSpPr>
        <p:spPr>
          <a:xfrm>
            <a:off x="229101"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Review</a:t>
            </a:r>
            <a:endParaRPr b="1">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187" name="Google Shape;187;p34"/>
          <p:cNvPicPr preferRelativeResize="0"/>
          <p:nvPr/>
        </p:nvPicPr>
        <p:blipFill>
          <a:blip r:embed="rId4">
            <a:alphaModFix/>
          </a:blip>
          <a:stretch>
            <a:fillRect/>
          </a:stretch>
        </p:blipFill>
        <p:spPr>
          <a:xfrm>
            <a:off x="1654450" y="752338"/>
            <a:ext cx="5835101" cy="36388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 (Confusion Matrix)</a:t>
            </a:r>
            <a:endParaRPr b="1">
              <a:latin typeface="Roboto"/>
              <a:ea typeface="Roboto"/>
              <a:cs typeface="Roboto"/>
              <a:sym typeface="Roboto"/>
            </a:endParaRPr>
          </a:p>
        </p:txBody>
      </p:sp>
      <p:pic>
        <p:nvPicPr>
          <p:cNvPr id="193" name="Google Shape;193;p35"/>
          <p:cNvPicPr preferRelativeResize="0"/>
          <p:nvPr/>
        </p:nvPicPr>
        <p:blipFill rotWithShape="1">
          <a:blip r:embed="rId4">
            <a:alphaModFix/>
          </a:blip>
          <a:srcRect b="0" l="57504" r="0" t="40638"/>
          <a:stretch/>
        </p:blipFill>
        <p:spPr>
          <a:xfrm>
            <a:off x="1708000" y="1220650"/>
            <a:ext cx="5292501" cy="3484675"/>
          </a:xfrm>
          <a:prstGeom prst="rect">
            <a:avLst/>
          </a:prstGeom>
          <a:noFill/>
          <a:ln>
            <a:noFill/>
          </a:ln>
        </p:spPr>
      </p:pic>
      <p:pic>
        <p:nvPicPr>
          <p:cNvPr id="194" name="Google Shape;194;p35"/>
          <p:cNvPicPr preferRelativeResize="0"/>
          <p:nvPr/>
        </p:nvPicPr>
        <p:blipFill>
          <a:blip r:embed="rId5">
            <a:alphaModFix/>
          </a:blip>
          <a:stretch>
            <a:fillRect/>
          </a:stretch>
        </p:blipFill>
        <p:spPr>
          <a:xfrm>
            <a:off x="1928800" y="1003550"/>
            <a:ext cx="4998052" cy="4049249"/>
          </a:xfrm>
          <a:prstGeom prst="rect">
            <a:avLst/>
          </a:prstGeom>
          <a:noFill/>
          <a:ln>
            <a:noFill/>
          </a:ln>
        </p:spPr>
      </p:pic>
      <p:pic>
        <p:nvPicPr>
          <p:cNvPr id="195" name="Google Shape;195;p35"/>
          <p:cNvPicPr preferRelativeResize="0"/>
          <p:nvPr/>
        </p:nvPicPr>
        <p:blipFill>
          <a:blip r:embed="rId6">
            <a:alphaModFix/>
          </a:blip>
          <a:stretch>
            <a:fillRect/>
          </a:stretch>
        </p:blipFill>
        <p:spPr>
          <a:xfrm>
            <a:off x="2120062" y="747738"/>
            <a:ext cx="5069024" cy="4528075"/>
          </a:xfrm>
          <a:prstGeom prst="rect">
            <a:avLst/>
          </a:prstGeom>
          <a:noFill/>
          <a:ln>
            <a:noFill/>
          </a:ln>
        </p:spPr>
      </p:pic>
      <p:sp>
        <p:nvSpPr>
          <p:cNvPr id="196" name="Google Shape;196;p35"/>
          <p:cNvSpPr txBox="1"/>
          <p:nvPr/>
        </p:nvSpPr>
        <p:spPr>
          <a:xfrm>
            <a:off x="478125" y="1474475"/>
            <a:ext cx="5226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2100">
              <a:solidFill>
                <a:srgbClr val="3C4043"/>
              </a:solidFill>
              <a:highlight>
                <a:srgbClr val="FFFFFF"/>
              </a:highlight>
              <a:latin typeface="Roboto"/>
              <a:ea typeface="Roboto"/>
              <a:cs typeface="Roboto"/>
              <a:sym typeface="Roboto"/>
            </a:endParaRPr>
          </a:p>
        </p:txBody>
      </p:sp>
      <p:pic>
        <p:nvPicPr>
          <p:cNvPr id="197" name="Google Shape;197;p35"/>
          <p:cNvPicPr preferRelativeResize="0"/>
          <p:nvPr/>
        </p:nvPicPr>
        <p:blipFill>
          <a:blip r:embed="rId7">
            <a:alphaModFix/>
          </a:blip>
          <a:stretch>
            <a:fillRect/>
          </a:stretch>
        </p:blipFill>
        <p:spPr>
          <a:xfrm>
            <a:off x="1875600" y="932875"/>
            <a:ext cx="5894905" cy="42106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203" name="Google Shape;203;p36"/>
          <p:cNvPicPr preferRelativeResize="0"/>
          <p:nvPr/>
        </p:nvPicPr>
        <p:blipFill rotWithShape="1">
          <a:blip r:embed="rId4">
            <a:alphaModFix/>
          </a:blip>
          <a:srcRect b="32795" l="0" r="0" t="0"/>
          <a:stretch/>
        </p:blipFill>
        <p:spPr>
          <a:xfrm>
            <a:off x="863175" y="774075"/>
            <a:ext cx="3472350" cy="4243851"/>
          </a:xfrm>
          <a:prstGeom prst="rect">
            <a:avLst/>
          </a:prstGeom>
          <a:noFill/>
          <a:ln>
            <a:noFill/>
          </a:ln>
        </p:spPr>
      </p:pic>
      <p:pic>
        <p:nvPicPr>
          <p:cNvPr id="204" name="Google Shape;204;p36"/>
          <p:cNvPicPr preferRelativeResize="0"/>
          <p:nvPr/>
        </p:nvPicPr>
        <p:blipFill rotWithShape="1">
          <a:blip r:embed="rId4">
            <a:alphaModFix/>
          </a:blip>
          <a:srcRect b="0" l="0" r="0" t="69392"/>
          <a:stretch/>
        </p:blipFill>
        <p:spPr>
          <a:xfrm>
            <a:off x="4309500" y="1686326"/>
            <a:ext cx="4346521" cy="2419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210" name="Google Shape;210;p37"/>
          <p:cNvPicPr preferRelativeResize="0"/>
          <p:nvPr/>
        </p:nvPicPr>
        <p:blipFill>
          <a:blip r:embed="rId4">
            <a:alphaModFix/>
          </a:blip>
          <a:stretch>
            <a:fillRect/>
          </a:stretch>
        </p:blipFill>
        <p:spPr>
          <a:xfrm>
            <a:off x="1439000" y="574150"/>
            <a:ext cx="6176700" cy="4525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38"/>
          <p:cNvSpPr txBox="1"/>
          <p:nvPr>
            <p:ph type="ctrTitle"/>
          </p:nvPr>
        </p:nvSpPr>
        <p:spPr>
          <a:xfrm>
            <a:off x="296675" y="3403550"/>
            <a:ext cx="6533400" cy="881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5200"/>
              <a:buNone/>
            </a:pPr>
            <a:r>
              <a:rPr b="1" lang="en" sz="4600">
                <a:solidFill>
                  <a:srgbClr val="223B64"/>
                </a:solidFill>
                <a:latin typeface="Roboto"/>
                <a:ea typeface="Roboto"/>
                <a:cs typeface="Roboto"/>
                <a:sym typeface="Roboto"/>
              </a:rPr>
              <a:t>Activity:</a:t>
            </a:r>
            <a:r>
              <a:rPr b="1" lang="en" sz="4600">
                <a:solidFill>
                  <a:srgbClr val="000000"/>
                </a:solidFill>
                <a:latin typeface="Roboto"/>
                <a:ea typeface="Roboto"/>
                <a:cs typeface="Roboto"/>
                <a:sym typeface="Roboto"/>
              </a:rPr>
              <a:t> </a:t>
            </a:r>
            <a:r>
              <a:rPr b="1" lang="en" sz="4600">
                <a:solidFill>
                  <a:srgbClr val="223B64"/>
                </a:solidFill>
                <a:latin typeface="Roboto"/>
                <a:ea typeface="Roboto"/>
                <a:cs typeface="Roboto"/>
                <a:sym typeface="Roboto"/>
              </a:rPr>
              <a:t>Pinoy Henyo!</a:t>
            </a:r>
            <a:endParaRPr b="1" sz="4600">
              <a:latin typeface="Roboto"/>
              <a:ea typeface="Roboto"/>
              <a:cs typeface="Roboto"/>
              <a:sym typeface="Roboto"/>
            </a:endParaRPr>
          </a:p>
        </p:txBody>
      </p:sp>
      <p:sp>
        <p:nvSpPr>
          <p:cNvPr id="216" name="Google Shape;216;p38"/>
          <p:cNvSpPr txBox="1"/>
          <p:nvPr>
            <p:ph idx="1" type="subTitle"/>
          </p:nvPr>
        </p:nvSpPr>
        <p:spPr>
          <a:xfrm>
            <a:off x="296675" y="43509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B8</a:t>
            </a:r>
            <a:endParaRPr b="1">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9"/>
          <p:cNvSpPr txBox="1"/>
          <p:nvPr>
            <p:ph type="title"/>
          </p:nvPr>
        </p:nvSpPr>
        <p:spPr>
          <a:xfrm>
            <a:off x="634575" y="99600"/>
            <a:ext cx="850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Ano ang spending habits ng mga mall customers na ‘to?</a:t>
            </a:r>
            <a:endParaRPr b="1">
              <a:latin typeface="Roboto"/>
              <a:ea typeface="Roboto"/>
              <a:cs typeface="Roboto"/>
              <a:sym typeface="Roboto"/>
            </a:endParaRPr>
          </a:p>
        </p:txBody>
      </p:sp>
      <p:pic>
        <p:nvPicPr>
          <p:cNvPr id="222" name="Google Shape;222;p39"/>
          <p:cNvPicPr preferRelativeResize="0"/>
          <p:nvPr/>
        </p:nvPicPr>
        <p:blipFill>
          <a:blip r:embed="rId4">
            <a:alphaModFix/>
          </a:blip>
          <a:stretch>
            <a:fillRect/>
          </a:stretch>
        </p:blipFill>
        <p:spPr>
          <a:xfrm>
            <a:off x="1089075" y="740650"/>
            <a:ext cx="6965849" cy="3662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40"/>
          <p:cNvSpPr txBox="1"/>
          <p:nvPr>
            <p:ph type="title"/>
          </p:nvPr>
        </p:nvSpPr>
        <p:spPr>
          <a:xfrm>
            <a:off x="634575" y="99600"/>
            <a:ext cx="850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Ano ang spending habits ng mga mall customers na ‘to?</a:t>
            </a:r>
            <a:endParaRPr b="1">
              <a:latin typeface="Roboto"/>
              <a:ea typeface="Roboto"/>
              <a:cs typeface="Roboto"/>
              <a:sym typeface="Roboto"/>
            </a:endParaRPr>
          </a:p>
        </p:txBody>
      </p:sp>
      <p:pic>
        <p:nvPicPr>
          <p:cNvPr id="228" name="Google Shape;228;p40"/>
          <p:cNvPicPr preferRelativeResize="0"/>
          <p:nvPr/>
        </p:nvPicPr>
        <p:blipFill>
          <a:blip r:embed="rId4">
            <a:alphaModFix/>
          </a:blip>
          <a:stretch>
            <a:fillRect/>
          </a:stretch>
        </p:blipFill>
        <p:spPr>
          <a:xfrm>
            <a:off x="1448763" y="791300"/>
            <a:ext cx="6246477" cy="416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1"/>
          <p:cNvSpPr txBox="1"/>
          <p:nvPr>
            <p:ph type="title"/>
          </p:nvPr>
        </p:nvSpPr>
        <p:spPr>
          <a:xfrm>
            <a:off x="634575" y="99600"/>
            <a:ext cx="850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Ano ang spending habits ng mga mall customers na ‘to?</a:t>
            </a:r>
            <a:endParaRPr b="1">
              <a:latin typeface="Roboto"/>
              <a:ea typeface="Roboto"/>
              <a:cs typeface="Roboto"/>
              <a:sym typeface="Roboto"/>
            </a:endParaRPr>
          </a:p>
        </p:txBody>
      </p:sp>
      <p:pic>
        <p:nvPicPr>
          <p:cNvPr id="234" name="Google Shape;234;p41"/>
          <p:cNvPicPr preferRelativeResize="0"/>
          <p:nvPr/>
        </p:nvPicPr>
        <p:blipFill>
          <a:blip r:embed="rId4">
            <a:alphaModFix/>
          </a:blip>
          <a:stretch>
            <a:fillRect/>
          </a:stretch>
        </p:blipFill>
        <p:spPr>
          <a:xfrm>
            <a:off x="868525" y="899850"/>
            <a:ext cx="7406935" cy="41664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2"/>
          <p:cNvSpPr txBox="1"/>
          <p:nvPr>
            <p:ph type="title"/>
          </p:nvPr>
        </p:nvSpPr>
        <p:spPr>
          <a:xfrm>
            <a:off x="634575" y="99600"/>
            <a:ext cx="850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Ano ang spending habits ng mga mall customers na ‘to?</a:t>
            </a:r>
            <a:endParaRPr b="1">
              <a:latin typeface="Roboto"/>
              <a:ea typeface="Roboto"/>
              <a:cs typeface="Roboto"/>
              <a:sym typeface="Roboto"/>
            </a:endParaRPr>
          </a:p>
        </p:txBody>
      </p:sp>
      <p:pic>
        <p:nvPicPr>
          <p:cNvPr id="240" name="Google Shape;240;p42"/>
          <p:cNvPicPr preferRelativeResize="0"/>
          <p:nvPr/>
        </p:nvPicPr>
        <p:blipFill>
          <a:blip r:embed="rId4">
            <a:alphaModFix/>
          </a:blip>
          <a:stretch>
            <a:fillRect/>
          </a:stretch>
        </p:blipFill>
        <p:spPr>
          <a:xfrm>
            <a:off x="868538" y="808000"/>
            <a:ext cx="7406934" cy="4166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3"/>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Clustering</a:t>
            </a:r>
            <a:endParaRPr b="1">
              <a:latin typeface="Roboto"/>
              <a:ea typeface="Roboto"/>
              <a:cs typeface="Roboto"/>
              <a:sym typeface="Roboto"/>
            </a:endParaRPr>
          </a:p>
        </p:txBody>
      </p:sp>
      <p:sp>
        <p:nvSpPr>
          <p:cNvPr id="246" name="Google Shape;246;p43"/>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ph type="title"/>
          </p:nvPr>
        </p:nvSpPr>
        <p:spPr>
          <a:xfrm>
            <a:off x="634575" y="1699775"/>
            <a:ext cx="8099100" cy="2406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latin typeface="Roboto"/>
                <a:ea typeface="Roboto"/>
                <a:cs typeface="Roboto"/>
                <a:sym typeface="Roboto"/>
              </a:rPr>
              <a:t>What topics have we covered so far? </a:t>
            </a:r>
            <a:endParaRPr b="1">
              <a:latin typeface="Roboto"/>
              <a:ea typeface="Roboto"/>
              <a:cs typeface="Roboto"/>
              <a:sym typeface="Roboto"/>
            </a:endParaRPr>
          </a:p>
          <a:p>
            <a:pPr indent="0" lvl="0" marL="0" rtl="0" algn="l">
              <a:lnSpc>
                <a:spcPct val="100000"/>
              </a:lnSpc>
              <a:spcBef>
                <a:spcPts val="0"/>
              </a:spcBef>
              <a:spcAft>
                <a:spcPts val="0"/>
              </a:spcAft>
              <a:buSzPts val="3111"/>
              <a:buNone/>
            </a:pPr>
            <a:r>
              <a:t/>
            </a:r>
            <a:endParaRPr b="1">
              <a:latin typeface="Roboto"/>
              <a:ea typeface="Roboto"/>
              <a:cs typeface="Roboto"/>
              <a:sym typeface="Roboto"/>
            </a:endParaRPr>
          </a:p>
          <a:p>
            <a:pPr indent="0" lvl="0" marL="0" rtl="0" algn="l">
              <a:lnSpc>
                <a:spcPct val="100000"/>
              </a:lnSpc>
              <a:spcBef>
                <a:spcPts val="0"/>
              </a:spcBef>
              <a:spcAft>
                <a:spcPts val="0"/>
              </a:spcAft>
              <a:buSzPts val="3111"/>
              <a:buNone/>
            </a:pPr>
            <a:r>
              <a:rPr b="1" lang="en">
                <a:latin typeface="Roboto"/>
                <a:ea typeface="Roboto"/>
                <a:cs typeface="Roboto"/>
                <a:sym typeface="Roboto"/>
              </a:rPr>
              <a:t>What are your biggest learnings / takeaways? </a:t>
            </a:r>
            <a:endParaRPr b="1">
              <a:latin typeface="Roboto"/>
              <a:ea typeface="Roboto"/>
              <a:cs typeface="Roboto"/>
              <a:sym typeface="Roboto"/>
            </a:endParaRPr>
          </a:p>
        </p:txBody>
      </p:sp>
      <p:sp>
        <p:nvSpPr>
          <p:cNvPr id="74" name="Google Shape;74;p17"/>
          <p:cNvSpPr/>
          <p:nvPr/>
        </p:nvSpPr>
        <p:spPr>
          <a:xfrm>
            <a:off x="6539375" y="103850"/>
            <a:ext cx="2467200" cy="1596000"/>
          </a:xfrm>
          <a:prstGeom prst="wedgeRectCallout">
            <a:avLst>
              <a:gd fmla="val -48044" name="adj1"/>
              <a:gd fmla="val 7157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Intro to DS </a:t>
            </a:r>
            <a:endParaRPr/>
          </a:p>
          <a:p>
            <a:pPr indent="0" lvl="0" marL="0" rtl="0" algn="l">
              <a:spcBef>
                <a:spcPts val="0"/>
              </a:spcBef>
              <a:spcAft>
                <a:spcPts val="0"/>
              </a:spcAft>
              <a:buNone/>
            </a:pPr>
            <a:r>
              <a:rPr lang="en"/>
              <a:t>Data management </a:t>
            </a:r>
            <a:endParaRPr/>
          </a:p>
          <a:p>
            <a:pPr indent="0" lvl="0" marL="0" rtl="0" algn="l">
              <a:spcBef>
                <a:spcPts val="0"/>
              </a:spcBef>
              <a:spcAft>
                <a:spcPts val="0"/>
              </a:spcAft>
              <a:buNone/>
            </a:pPr>
            <a:r>
              <a:rPr lang="en"/>
              <a:t>Data prep</a:t>
            </a:r>
            <a:endParaRPr/>
          </a:p>
          <a:p>
            <a:pPr indent="0" lvl="0" marL="0" rtl="0" algn="l">
              <a:spcBef>
                <a:spcPts val="0"/>
              </a:spcBef>
              <a:spcAft>
                <a:spcPts val="0"/>
              </a:spcAft>
              <a:buNone/>
            </a:pPr>
            <a:r>
              <a:rPr lang="en"/>
              <a:t>Data viz</a:t>
            </a:r>
            <a:endParaRPr/>
          </a:p>
          <a:p>
            <a:pPr indent="0" lvl="0" marL="0" rtl="0" algn="l">
              <a:spcBef>
                <a:spcPts val="0"/>
              </a:spcBef>
              <a:spcAft>
                <a:spcPts val="0"/>
              </a:spcAft>
              <a:buNone/>
            </a:pPr>
            <a:r>
              <a:rPr lang="en"/>
              <a:t>Statistics</a:t>
            </a:r>
            <a:endParaRPr/>
          </a:p>
          <a:p>
            <a:pPr indent="0" lvl="0" marL="0" rtl="0" algn="l">
              <a:spcBef>
                <a:spcPts val="0"/>
              </a:spcBef>
              <a:spcAft>
                <a:spcPts val="0"/>
              </a:spcAft>
              <a:buNone/>
            </a:pPr>
            <a:r>
              <a:rPr lang="en"/>
              <a:t>EDA </a:t>
            </a:r>
            <a:endParaRPr/>
          </a:p>
          <a:p>
            <a:pPr indent="0" lvl="0" marL="0" rtl="0" algn="l">
              <a:spcBef>
                <a:spcPts val="0"/>
              </a:spcBef>
              <a:spcAft>
                <a:spcPts val="0"/>
              </a:spcAft>
              <a:buNone/>
            </a:pPr>
            <a:r>
              <a:rPr lang="en"/>
              <a:t>Linear Regression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4"/>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252" name="Google Shape;252;p44"/>
          <p:cNvSpPr txBox="1"/>
          <p:nvPr/>
        </p:nvSpPr>
        <p:spPr>
          <a:xfrm>
            <a:off x="361625" y="728125"/>
            <a:ext cx="3874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Cluster analysis or </a:t>
            </a:r>
            <a:r>
              <a:rPr lang="en" sz="1600" u="sng">
                <a:solidFill>
                  <a:schemeClr val="hlink"/>
                </a:solidFill>
                <a:highlight>
                  <a:srgbClr val="FFFFFF"/>
                </a:highlight>
                <a:latin typeface="Roboto"/>
                <a:ea typeface="Roboto"/>
                <a:cs typeface="Roboto"/>
                <a:sym typeface="Roboto"/>
                <a:hlinkClick r:id="rId4"/>
              </a:rPr>
              <a:t>clustering</a:t>
            </a:r>
            <a:r>
              <a:rPr lang="en" sz="1600">
                <a:solidFill>
                  <a:srgbClr val="3C4043"/>
                </a:solidFill>
                <a:highlight>
                  <a:srgbClr val="FFFFFF"/>
                </a:highlight>
                <a:latin typeface="Roboto"/>
                <a:ea typeface="Roboto"/>
                <a:cs typeface="Roboto"/>
                <a:sym typeface="Roboto"/>
              </a:rPr>
              <a:t> is the task of grouping a set of objects in such a way that objects in the same group (called a cluster) are more similar to each other than to those in other groups (clusters). </a:t>
            </a:r>
            <a:endParaRPr sz="1600">
              <a:solidFill>
                <a:srgbClr val="3C4043"/>
              </a:solidFill>
              <a:highlight>
                <a:srgbClr val="FFFFFF"/>
              </a:highlight>
              <a:latin typeface="Roboto"/>
              <a:ea typeface="Roboto"/>
              <a:cs typeface="Roboto"/>
              <a:sym typeface="Roboto"/>
            </a:endParaRPr>
          </a:p>
        </p:txBody>
      </p:sp>
      <p:pic>
        <p:nvPicPr>
          <p:cNvPr id="253" name="Google Shape;253;p44"/>
          <p:cNvPicPr preferRelativeResize="0"/>
          <p:nvPr/>
        </p:nvPicPr>
        <p:blipFill>
          <a:blip r:embed="rId5">
            <a:alphaModFix/>
          </a:blip>
          <a:stretch>
            <a:fillRect/>
          </a:stretch>
        </p:blipFill>
        <p:spPr>
          <a:xfrm>
            <a:off x="5264525" y="672300"/>
            <a:ext cx="2833289" cy="338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5"/>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259" name="Google Shape;259;p45"/>
          <p:cNvSpPr txBox="1"/>
          <p:nvPr/>
        </p:nvSpPr>
        <p:spPr>
          <a:xfrm>
            <a:off x="361625" y="728125"/>
            <a:ext cx="3422400" cy="1803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Clustering Techniques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Choosing Clusters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260" name="Google Shape;260;p45"/>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261" name="Google Shape;261;p45"/>
          <p:cNvSpPr/>
          <p:nvPr/>
        </p:nvSpPr>
        <p:spPr>
          <a:xfrm>
            <a:off x="5995050"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6"/>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pic>
        <p:nvPicPr>
          <p:cNvPr id="267" name="Google Shape;267;p46"/>
          <p:cNvPicPr preferRelativeResize="0"/>
          <p:nvPr/>
        </p:nvPicPr>
        <p:blipFill>
          <a:blip r:embed="rId4">
            <a:alphaModFix/>
          </a:blip>
          <a:stretch>
            <a:fillRect/>
          </a:stretch>
        </p:blipFill>
        <p:spPr>
          <a:xfrm>
            <a:off x="748875" y="904925"/>
            <a:ext cx="7646249" cy="356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7"/>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sp>
        <p:nvSpPr>
          <p:cNvPr id="273" name="Google Shape;273;p47"/>
          <p:cNvSpPr txBox="1"/>
          <p:nvPr/>
        </p:nvSpPr>
        <p:spPr>
          <a:xfrm>
            <a:off x="361625" y="728125"/>
            <a:ext cx="3422400" cy="1557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Fake news detection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Label-less fraud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 filtering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Document analysis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274" name="Google Shape;274;p47"/>
          <p:cNvPicPr preferRelativeResize="0"/>
          <p:nvPr/>
        </p:nvPicPr>
        <p:blipFill>
          <a:blip r:embed="rId4">
            <a:alphaModFix/>
          </a:blip>
          <a:stretch>
            <a:fillRect/>
          </a:stretch>
        </p:blipFill>
        <p:spPr>
          <a:xfrm>
            <a:off x="1175725" y="1892400"/>
            <a:ext cx="7065624" cy="3042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4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280" name="Google Shape;280;p48"/>
          <p:cNvSpPr txBox="1"/>
          <p:nvPr/>
        </p:nvSpPr>
        <p:spPr>
          <a:xfrm>
            <a:off x="361625" y="728125"/>
            <a:ext cx="78252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K Means Clustering is an unsupervised learning algorithm that will attempt to group similar clusters together in your data.</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So what does a typical clustering problem look like?</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Similar Documents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Customers based on Features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Market Segmentation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Identify similar physical groups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286" name="Google Shape;286;p49"/>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sz="1600">
              <a:solidFill>
                <a:srgbClr val="3C4043"/>
              </a:solidFill>
              <a:highlight>
                <a:srgbClr val="FFFFFF"/>
              </a:highlight>
              <a:latin typeface="Roboto"/>
              <a:ea typeface="Roboto"/>
              <a:cs typeface="Roboto"/>
              <a:sym typeface="Roboto"/>
            </a:endParaRPr>
          </a:p>
        </p:txBody>
      </p:sp>
      <p:pic>
        <p:nvPicPr>
          <p:cNvPr id="287" name="Google Shape;287;p49"/>
          <p:cNvPicPr preferRelativeResize="0"/>
          <p:nvPr/>
        </p:nvPicPr>
        <p:blipFill>
          <a:blip r:embed="rId4">
            <a:alphaModFix/>
          </a:blip>
          <a:stretch>
            <a:fillRect/>
          </a:stretch>
        </p:blipFill>
        <p:spPr>
          <a:xfrm>
            <a:off x="726425" y="1461050"/>
            <a:ext cx="7460389" cy="343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50"/>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293" name="Google Shape;293;p50"/>
          <p:cNvSpPr txBox="1"/>
          <p:nvPr/>
        </p:nvSpPr>
        <p:spPr>
          <a:xfrm>
            <a:off x="361625" y="728125"/>
            <a:ext cx="7825200" cy="353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K Means Algorithm</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Choose a number of Clusters “K”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Randomly assign each point to a cluster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Until clusters stop changing, repeat the following:</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For each cluster, compute the cluster centroid by</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taking the mean vector of points in the cluster</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Assign each data point to the cluster for which the</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centroid is the closest</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299" name="Google Shape;299;p51"/>
          <p:cNvPicPr preferRelativeResize="0"/>
          <p:nvPr/>
        </p:nvPicPr>
        <p:blipFill>
          <a:blip r:embed="rId4">
            <a:alphaModFix/>
          </a:blip>
          <a:stretch>
            <a:fillRect/>
          </a:stretch>
        </p:blipFill>
        <p:spPr>
          <a:xfrm>
            <a:off x="2249775" y="585825"/>
            <a:ext cx="4651374" cy="4352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5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305" name="Google Shape;305;p52"/>
          <p:cNvPicPr preferRelativeResize="0"/>
          <p:nvPr/>
        </p:nvPicPr>
        <p:blipFill>
          <a:blip r:embed="rId4">
            <a:alphaModFix/>
          </a:blip>
          <a:stretch>
            <a:fillRect/>
          </a:stretch>
        </p:blipFill>
        <p:spPr>
          <a:xfrm>
            <a:off x="780513" y="824700"/>
            <a:ext cx="7582976" cy="3820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5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311" name="Google Shape;311;p53"/>
          <p:cNvSpPr txBox="1"/>
          <p:nvPr/>
        </p:nvSpPr>
        <p:spPr>
          <a:xfrm>
            <a:off x="361625" y="728125"/>
            <a:ext cx="7825200" cy="384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is no easy answer for choosing a “best” K value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One way is the </a:t>
            </a:r>
            <a:r>
              <a:rPr b="1" lang="en" sz="1600">
                <a:solidFill>
                  <a:srgbClr val="3C4043"/>
                </a:solidFill>
                <a:highlight>
                  <a:srgbClr val="FFFFFF"/>
                </a:highlight>
                <a:latin typeface="Roboto"/>
                <a:ea typeface="Roboto"/>
                <a:cs typeface="Roboto"/>
                <a:sym typeface="Roboto"/>
              </a:rPr>
              <a:t>elbow method</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First of all, compute the sum of squared error (SSE) for some values of k (for example 2, 4, 6, 8, etc.).</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SSE is defined as the sum of the squared distance between each member of the cluster and its centroid.</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If you plot k against the SSE, you will see that the error decreases as k gets larger; this is because when the number of clusters increases, they should be smaller, so distortion is also smaller.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idea of the elbow method is to choose the k at which the SSE decreases abruptly.</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produces an "elbow effect" in the graph, as you can see in the following picture:</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a:off x="296675" y="2133100"/>
            <a:ext cx="46782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latin typeface="Roboto"/>
                <a:ea typeface="Roboto"/>
                <a:cs typeface="Roboto"/>
                <a:sym typeface="Roboto"/>
              </a:rPr>
              <a:t>Linear Regression </a:t>
            </a:r>
            <a:r>
              <a:rPr b="1" lang="en" u="sng">
                <a:solidFill>
                  <a:schemeClr val="hlink"/>
                </a:solidFill>
                <a:latin typeface="Roboto"/>
                <a:ea typeface="Roboto"/>
                <a:cs typeface="Roboto"/>
                <a:sym typeface="Roboto"/>
                <a:hlinkClick r:id="rId4"/>
              </a:rPr>
              <a:t>Code</a:t>
            </a:r>
            <a:r>
              <a:rPr b="1" lang="en">
                <a:latin typeface="Roboto"/>
                <a:ea typeface="Roboto"/>
                <a:cs typeface="Roboto"/>
                <a:sym typeface="Roboto"/>
              </a:rPr>
              <a:t> Example Review</a:t>
            </a:r>
            <a:endParaRPr b="1">
              <a:latin typeface="Roboto"/>
              <a:ea typeface="Roboto"/>
              <a:cs typeface="Roboto"/>
              <a:sym typeface="Roboto"/>
            </a:endParaRPr>
          </a:p>
        </p:txBody>
      </p:sp>
      <p:pic>
        <p:nvPicPr>
          <p:cNvPr id="80" name="Google Shape;80;p18"/>
          <p:cNvPicPr preferRelativeResize="0"/>
          <p:nvPr/>
        </p:nvPicPr>
        <p:blipFill>
          <a:blip r:embed="rId5">
            <a:alphaModFix/>
          </a:blip>
          <a:stretch>
            <a:fillRect/>
          </a:stretch>
        </p:blipFill>
        <p:spPr>
          <a:xfrm>
            <a:off x="5114975" y="657225"/>
            <a:ext cx="3795450" cy="3681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4"/>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317" name="Google Shape;317;p54"/>
          <p:cNvPicPr preferRelativeResize="0"/>
          <p:nvPr/>
        </p:nvPicPr>
        <p:blipFill>
          <a:blip r:embed="rId4">
            <a:alphaModFix/>
          </a:blip>
          <a:stretch>
            <a:fillRect/>
          </a:stretch>
        </p:blipFill>
        <p:spPr>
          <a:xfrm>
            <a:off x="1985125" y="588025"/>
            <a:ext cx="5175899" cy="4336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5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Using LLMs as coding copilots</a:t>
            </a:r>
            <a:endParaRPr b="1"/>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323" name="Google Shape;323;p55"/>
          <p:cNvSpPr txBox="1"/>
          <p:nvPr>
            <p:ph idx="1" type="body"/>
          </p:nvPr>
        </p:nvSpPr>
        <p:spPr>
          <a:xfrm>
            <a:off x="311700" y="824800"/>
            <a:ext cx="8520600" cy="3744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LLMs are also trained on code, which means you can use it to generate programming code snippets based on prompts. Here are some tips:</a:t>
            </a:r>
            <a:endParaRPr/>
          </a:p>
          <a:p>
            <a:pPr indent="-334327" lvl="0" marL="457200" rtl="0" algn="l">
              <a:spcBef>
                <a:spcPts val="1200"/>
              </a:spcBef>
              <a:spcAft>
                <a:spcPts val="0"/>
              </a:spcAft>
              <a:buSzPct val="100000"/>
              <a:buChar char="●"/>
            </a:pPr>
            <a:r>
              <a:rPr b="1" lang="en"/>
              <a:t>Be Specific: </a:t>
            </a:r>
            <a:r>
              <a:rPr lang="en"/>
              <a:t>Provide clear details, code snippets, and your programming language.</a:t>
            </a:r>
            <a:endParaRPr/>
          </a:p>
          <a:p>
            <a:pPr indent="-334327" lvl="0" marL="457200" rtl="0" algn="l">
              <a:spcBef>
                <a:spcPts val="0"/>
              </a:spcBef>
              <a:spcAft>
                <a:spcPts val="0"/>
              </a:spcAft>
              <a:buSzPct val="100000"/>
              <a:buChar char="●"/>
            </a:pPr>
            <a:r>
              <a:rPr b="1" lang="en"/>
              <a:t>Test, Understand, Validate: </a:t>
            </a:r>
            <a:r>
              <a:rPr lang="en"/>
              <a:t>Don't blindly use suggestions; test and check them.</a:t>
            </a:r>
            <a:endParaRPr/>
          </a:p>
          <a:p>
            <a:pPr indent="-334327" lvl="0" marL="457200" rtl="0" algn="l">
              <a:spcBef>
                <a:spcPts val="0"/>
              </a:spcBef>
              <a:spcAft>
                <a:spcPts val="0"/>
              </a:spcAft>
              <a:buSzPct val="100000"/>
              <a:buChar char="●"/>
            </a:pPr>
            <a:r>
              <a:rPr b="1" lang="en"/>
              <a:t>Iterate, Refine, Show examples: </a:t>
            </a:r>
            <a:r>
              <a:rPr lang="en"/>
              <a:t>Engage in back-and-forth conversations for improvement. Use code examples to illustrate what you are looking for.</a:t>
            </a:r>
            <a:endParaRPr/>
          </a:p>
          <a:p>
            <a:pPr indent="-334327" lvl="0" marL="457200" rtl="0" algn="l">
              <a:spcBef>
                <a:spcPts val="0"/>
              </a:spcBef>
              <a:spcAft>
                <a:spcPts val="0"/>
              </a:spcAft>
              <a:buSzPct val="100000"/>
              <a:buChar char="●"/>
            </a:pPr>
            <a:r>
              <a:rPr b="1" lang="en"/>
              <a:t>Seek Best Practices: </a:t>
            </a:r>
            <a:r>
              <a:rPr lang="en"/>
              <a:t>Ask for coding standards and process workflow</a:t>
            </a:r>
            <a:endParaRPr/>
          </a:p>
          <a:p>
            <a:pPr indent="-334327" lvl="0" marL="457200" rtl="0" algn="l">
              <a:spcBef>
                <a:spcPts val="0"/>
              </a:spcBef>
              <a:spcAft>
                <a:spcPts val="0"/>
              </a:spcAft>
              <a:buSzPct val="100000"/>
              <a:buChar char="●"/>
            </a:pPr>
            <a:r>
              <a:rPr b="1" lang="en"/>
              <a:t>Combine with Research: </a:t>
            </a:r>
            <a:r>
              <a:rPr lang="en"/>
              <a:t>Use ChatGPT alongside your own knowledge and research.</a:t>
            </a:r>
            <a:endParaRPr/>
          </a:p>
          <a:p>
            <a:pPr indent="0" lvl="0" marL="0" rtl="0" algn="l">
              <a:spcBef>
                <a:spcPts val="1200"/>
              </a:spcBef>
              <a:spcAft>
                <a:spcPts val="1200"/>
              </a:spcAft>
              <a:buNone/>
            </a:pPr>
            <a:r>
              <a:rPr lang="en"/>
              <a:t>Make the most of ChatGPT as a coding copilot while ensuring that your coding process remains effective and educational. </a:t>
            </a:r>
            <a:r>
              <a:rPr i="1" lang="en"/>
              <a:t>As always, be careful of hallucinations!</a:t>
            </a:r>
            <a:endParaRPr i="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56"/>
          <p:cNvSpPr txBox="1"/>
          <p:nvPr>
            <p:ph type="ctrTitle"/>
          </p:nvPr>
        </p:nvSpPr>
        <p:spPr>
          <a:xfrm>
            <a:off x="296675" y="2133100"/>
            <a:ext cx="48867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latin typeface="Roboto"/>
                <a:ea typeface="Roboto"/>
                <a:cs typeface="Roboto"/>
                <a:sym typeface="Roboto"/>
              </a:rPr>
              <a:t>Group Work and  Mini-Capstone</a:t>
            </a:r>
            <a:endParaRPr b="1">
              <a:latin typeface="Roboto"/>
              <a:ea typeface="Roboto"/>
              <a:cs typeface="Roboto"/>
              <a:sym typeface="Roboto"/>
            </a:endParaRPr>
          </a:p>
        </p:txBody>
      </p:sp>
      <p:pic>
        <p:nvPicPr>
          <p:cNvPr descr="I Can Has Cheezburger? - titanic - Funny Animals Online - Cheezburger" id="329" name="Google Shape;329;p56"/>
          <p:cNvPicPr preferRelativeResize="0"/>
          <p:nvPr/>
        </p:nvPicPr>
        <p:blipFill>
          <a:blip r:embed="rId4">
            <a:alphaModFix/>
          </a:blip>
          <a:stretch>
            <a:fillRect/>
          </a:stretch>
        </p:blipFill>
        <p:spPr>
          <a:xfrm>
            <a:off x="5383475" y="66725"/>
            <a:ext cx="3507000" cy="4313224"/>
          </a:xfrm>
          <a:prstGeom prst="rect">
            <a:avLst/>
          </a:prstGeom>
          <a:noFill/>
          <a:ln>
            <a:noFill/>
          </a:ln>
        </p:spPr>
      </p:pic>
      <p:sp>
        <p:nvSpPr>
          <p:cNvPr id="330" name="Google Shape;330;p56"/>
          <p:cNvSpPr txBox="1"/>
          <p:nvPr/>
        </p:nvSpPr>
        <p:spPr>
          <a:xfrm>
            <a:off x="404500" y="4185700"/>
            <a:ext cx="30000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u="sng">
                <a:solidFill>
                  <a:schemeClr val="hlink"/>
                </a:solidFill>
                <a:highlight>
                  <a:srgbClr val="F7F7F7"/>
                </a:highlight>
                <a:latin typeface="Courier New"/>
                <a:ea typeface="Courier New"/>
                <a:cs typeface="Courier New"/>
                <a:sym typeface="Courier New"/>
                <a:hlinkClick r:id="rId5"/>
              </a:rPr>
              <a:t>https://raw.githubusercontent.com/angelaaaateng/ftw_python/main/data/titanic_train_demo.csv</a:t>
            </a:r>
            <a:r>
              <a:rPr lang="en" sz="1050">
                <a:solidFill>
                  <a:srgbClr val="A31515"/>
                </a:solidFill>
                <a:highlight>
                  <a:srgbClr val="F7F7F7"/>
                </a:highlight>
                <a:latin typeface="Courier New"/>
                <a:ea typeface="Courier New"/>
                <a:cs typeface="Courier New"/>
                <a:sym typeface="Courier New"/>
              </a:rPr>
              <a:t> </a:t>
            </a:r>
            <a:endParaRPr sz="1050">
              <a:solidFill>
                <a:srgbClr val="A31515"/>
              </a:solidFill>
              <a:highlight>
                <a:srgbClr val="F7F7F7"/>
              </a:highlight>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Titanic Dataset</a:t>
            </a:r>
            <a:endParaRPr b="1">
              <a:latin typeface="Roboto"/>
              <a:ea typeface="Roboto"/>
              <a:cs typeface="Roboto"/>
              <a:sym typeface="Roboto"/>
            </a:endParaRPr>
          </a:p>
        </p:txBody>
      </p:sp>
      <p:sp>
        <p:nvSpPr>
          <p:cNvPr id="336" name="Google Shape;336;p57"/>
          <p:cNvSpPr txBox="1"/>
          <p:nvPr>
            <p:ph idx="1" type="body"/>
          </p:nvPr>
        </p:nvSpPr>
        <p:spPr>
          <a:xfrm>
            <a:off x="311700" y="824800"/>
            <a:ext cx="8520600" cy="374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What model did you use and why? </a:t>
            </a:r>
            <a:endParaRPr/>
          </a:p>
          <a:p>
            <a:pPr indent="-342900" lvl="0" marL="457200" rtl="0" algn="l">
              <a:spcBef>
                <a:spcPts val="0"/>
              </a:spcBef>
              <a:spcAft>
                <a:spcPts val="0"/>
              </a:spcAft>
              <a:buSzPts val="1800"/>
              <a:buAutoNum type="arabicPeriod"/>
            </a:pPr>
            <a:r>
              <a:rPr lang="en"/>
              <a:t>Share some basic EDA and data visualizations on the dataset</a:t>
            </a:r>
            <a:endParaRPr/>
          </a:p>
          <a:p>
            <a:pPr indent="-342900" lvl="0" marL="457200" rtl="0" algn="l">
              <a:spcBef>
                <a:spcPts val="0"/>
              </a:spcBef>
              <a:spcAft>
                <a:spcPts val="0"/>
              </a:spcAft>
              <a:buSzPts val="1800"/>
              <a:buAutoNum type="arabicPeriod"/>
            </a:pPr>
            <a:r>
              <a:rPr lang="en"/>
              <a:t>What questions do you have about the dataset? Is there anything you would want to explore further? What questions would you ask your “domain expert”?</a:t>
            </a:r>
            <a:endParaRPr/>
          </a:p>
          <a:p>
            <a:pPr indent="-342900" lvl="0" marL="457200" rtl="0" algn="l">
              <a:spcBef>
                <a:spcPts val="0"/>
              </a:spcBef>
              <a:spcAft>
                <a:spcPts val="0"/>
              </a:spcAft>
              <a:buSzPts val="1800"/>
              <a:buAutoNum type="arabicPeriod"/>
            </a:pPr>
            <a:r>
              <a:rPr lang="en"/>
              <a:t>What do your predictions look like? Does it make sense? </a:t>
            </a:r>
            <a:endParaRPr/>
          </a:p>
          <a:p>
            <a:pPr indent="-342900" lvl="0" marL="457200" rtl="0" algn="l">
              <a:spcBef>
                <a:spcPts val="0"/>
              </a:spcBef>
              <a:spcAft>
                <a:spcPts val="0"/>
              </a:spcAft>
              <a:buSzPts val="1800"/>
              <a:buAutoNum type="arabicPeriod"/>
            </a:pPr>
            <a:r>
              <a:rPr lang="en"/>
              <a:t>How did your model perform? (from what we’ve seen so far in class)</a:t>
            </a:r>
            <a:endParaRPr/>
          </a:p>
          <a:p>
            <a:pPr indent="0" lvl="0" marL="0" rtl="0" algn="l">
              <a:spcBef>
                <a:spcPts val="1200"/>
              </a:spcBef>
              <a:spcAft>
                <a:spcPts val="0"/>
              </a:spcAft>
              <a:buNone/>
            </a:pPr>
            <a:r>
              <a:rPr lang="en"/>
              <a:t>Data dictionary: </a:t>
            </a:r>
            <a:r>
              <a:rPr lang="en" u="sng">
                <a:solidFill>
                  <a:schemeClr val="hlink"/>
                </a:solidFill>
                <a:hlinkClick r:id="rId4"/>
              </a:rPr>
              <a:t>https://www.kaggle.com/competitions/titanic/data</a:t>
            </a:r>
            <a:r>
              <a:rPr lang="en"/>
              <a:t> </a:t>
            </a:r>
            <a:endParaRPr/>
          </a:p>
          <a:p>
            <a:pPr indent="0" lvl="0" marL="0" rtl="0" algn="l">
              <a:spcBef>
                <a:spcPts val="1200"/>
              </a:spcBef>
              <a:spcAft>
                <a:spcPts val="0"/>
              </a:spcAft>
              <a:buNone/>
            </a:pPr>
            <a:r>
              <a:rPr lang="en"/>
              <a:t>Dataset:  </a:t>
            </a:r>
            <a:r>
              <a:rPr lang="en" sz="1300" u="sng">
                <a:solidFill>
                  <a:schemeClr val="hlink"/>
                </a:solidFill>
                <a:hlinkClick r:id="rId5"/>
              </a:rPr>
              <a:t>https://raw.githubusercontent.com/angelaaaateng/ftw_python/main/data/titanic_train_demo.csv</a:t>
            </a:r>
            <a:r>
              <a:rPr lang="en" sz="1300"/>
              <a:t> </a:t>
            </a:r>
            <a:r>
              <a:rPr lang="en"/>
              <a:t>  </a:t>
            </a:r>
            <a:endParaRPr/>
          </a:p>
          <a:p>
            <a:pPr indent="0" lvl="0" marL="0" rtl="0" algn="l">
              <a:spcBef>
                <a:spcPts val="1200"/>
              </a:spcBef>
              <a:spcAft>
                <a:spcPts val="1200"/>
              </a:spcAft>
              <a:buNone/>
            </a:pP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5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Thank you :) </a:t>
            </a:r>
            <a:endParaRPr b="1">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9"/>
          <p:cNvSpPr txBox="1"/>
          <p:nvPr>
            <p:ph type="ctrTitle"/>
          </p:nvPr>
        </p:nvSpPr>
        <p:spPr>
          <a:xfrm>
            <a:off x="296675" y="2133100"/>
            <a:ext cx="48867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latin typeface="Roboto"/>
                <a:ea typeface="Roboto"/>
                <a:cs typeface="Roboto"/>
                <a:sym typeface="Roboto"/>
              </a:rPr>
              <a:t>Group Work and  Presentations</a:t>
            </a:r>
            <a:endParaRPr b="1">
              <a:latin typeface="Roboto"/>
              <a:ea typeface="Roboto"/>
              <a:cs typeface="Roboto"/>
              <a:sym typeface="Roboto"/>
            </a:endParaRPr>
          </a:p>
        </p:txBody>
      </p:sp>
      <p:pic>
        <p:nvPicPr>
          <p:cNvPr id="86" name="Google Shape;86;p19"/>
          <p:cNvPicPr preferRelativeResize="0"/>
          <p:nvPr/>
        </p:nvPicPr>
        <p:blipFill>
          <a:blip r:embed="rId4">
            <a:alphaModFix/>
          </a:blip>
          <a:stretch>
            <a:fillRect/>
          </a:stretch>
        </p:blipFill>
        <p:spPr>
          <a:xfrm>
            <a:off x="5760225" y="1433250"/>
            <a:ext cx="3222725" cy="292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20"/>
          <p:cNvSpPr txBox="1"/>
          <p:nvPr>
            <p:ph type="title"/>
          </p:nvPr>
        </p:nvSpPr>
        <p:spPr>
          <a:xfrm>
            <a:off x="634575" y="99600"/>
            <a:ext cx="8128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Linear Regression Hands-On Exercise: Ecommerce</a:t>
            </a:r>
            <a:endParaRPr b="1">
              <a:latin typeface="Roboto"/>
              <a:ea typeface="Roboto"/>
              <a:cs typeface="Roboto"/>
              <a:sym typeface="Roboto"/>
            </a:endParaRPr>
          </a:p>
        </p:txBody>
      </p:sp>
      <p:sp>
        <p:nvSpPr>
          <p:cNvPr id="92" name="Google Shape;92;p20"/>
          <p:cNvSpPr txBox="1"/>
          <p:nvPr/>
        </p:nvSpPr>
        <p:spPr>
          <a:xfrm>
            <a:off x="361625" y="728125"/>
            <a:ext cx="8346000" cy="415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500">
                <a:solidFill>
                  <a:srgbClr val="3C4043"/>
                </a:solidFill>
                <a:highlight>
                  <a:srgbClr val="FFFFFF"/>
                </a:highlight>
                <a:latin typeface="Roboto"/>
                <a:ea typeface="Roboto"/>
                <a:cs typeface="Roboto"/>
                <a:sym typeface="Roboto"/>
              </a:rPr>
              <a:t>Your client is an Ecommerce company based in New York City that sells clothing online but they also have in-store style and clothing advice sessions.</a:t>
            </a:r>
            <a:endParaRPr sz="15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500">
                <a:solidFill>
                  <a:srgbClr val="3C4043"/>
                </a:solidFill>
                <a:highlight>
                  <a:srgbClr val="FFFFFF"/>
                </a:highlight>
                <a:latin typeface="Roboto"/>
                <a:ea typeface="Roboto"/>
                <a:cs typeface="Roboto"/>
                <a:sym typeface="Roboto"/>
              </a:rPr>
              <a:t>Customers come in to the store, have sessions/meetings with a personal stylist, then they can go home and order either on a mobile app or website for the clothes they want.</a:t>
            </a:r>
            <a:endParaRPr sz="15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500">
                <a:solidFill>
                  <a:srgbClr val="3C4043"/>
                </a:solidFill>
                <a:highlight>
                  <a:srgbClr val="FFFFFF"/>
                </a:highlight>
                <a:latin typeface="Roboto"/>
                <a:ea typeface="Roboto"/>
                <a:cs typeface="Roboto"/>
                <a:sym typeface="Roboto"/>
              </a:rPr>
              <a:t>The company is trying to decide whether to focus their efforts on their mobile app experience or their website. They've hired you on contract to help them figure it out!</a:t>
            </a:r>
            <a:endParaRPr sz="1500">
              <a:solidFill>
                <a:srgbClr val="3C4043"/>
              </a:solidFill>
              <a:highlight>
                <a:srgbClr val="FFFFFF"/>
              </a:highlight>
              <a:latin typeface="Roboto"/>
              <a:ea typeface="Roboto"/>
              <a:cs typeface="Roboto"/>
              <a:sym typeface="Roboto"/>
            </a:endParaRPr>
          </a:p>
          <a:p>
            <a:pPr indent="-323850" lvl="0" marL="457200" marR="0" rtl="0" algn="l">
              <a:lnSpc>
                <a:spcPct val="100000"/>
              </a:lnSpc>
              <a:spcBef>
                <a:spcPts val="1100"/>
              </a:spcBef>
              <a:spcAft>
                <a:spcPts val="0"/>
              </a:spcAft>
              <a:buClr>
                <a:srgbClr val="3C4043"/>
              </a:buClr>
              <a:buSzPts val="1500"/>
              <a:buFont typeface="Roboto"/>
              <a:buAutoNum type="arabicPeriod"/>
            </a:pPr>
            <a:r>
              <a:rPr lang="en" sz="1500">
                <a:solidFill>
                  <a:srgbClr val="3C4043"/>
                </a:solidFill>
                <a:highlight>
                  <a:srgbClr val="FFFFFF"/>
                </a:highlight>
                <a:latin typeface="Roboto"/>
                <a:ea typeface="Roboto"/>
                <a:cs typeface="Roboto"/>
                <a:sym typeface="Roboto"/>
              </a:rPr>
              <a:t>Complete the guided notebook and feel free to include additional EDA steps </a:t>
            </a:r>
            <a:endParaRPr sz="1500">
              <a:solidFill>
                <a:srgbClr val="3C4043"/>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3C4043"/>
              </a:buClr>
              <a:buSzPts val="1500"/>
              <a:buFont typeface="Roboto"/>
              <a:buAutoNum type="arabicPeriod"/>
            </a:pPr>
            <a:r>
              <a:rPr lang="en" sz="1500">
                <a:solidFill>
                  <a:srgbClr val="3C4043"/>
                </a:solidFill>
                <a:highlight>
                  <a:srgbClr val="FFFFFF"/>
                </a:highlight>
                <a:latin typeface="Roboto"/>
                <a:ea typeface="Roboto"/>
                <a:cs typeface="Roboto"/>
                <a:sym typeface="Roboto"/>
              </a:rPr>
              <a:t>Explore the relationship between 'Avg. Session Length', 'Time on App','Time on Website', 'Length of Membership' and 'Yearly Amount Spent', using linear regression.</a:t>
            </a:r>
            <a:endParaRPr sz="1500">
              <a:solidFill>
                <a:srgbClr val="3C4043"/>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3C4043"/>
              </a:buClr>
              <a:buSzPts val="1500"/>
              <a:buFont typeface="Roboto"/>
              <a:buAutoNum type="arabicPeriod"/>
            </a:pPr>
            <a:r>
              <a:rPr lang="en" sz="1500">
                <a:solidFill>
                  <a:srgbClr val="3C4043"/>
                </a:solidFill>
                <a:highlight>
                  <a:srgbClr val="FFFFFF"/>
                </a:highlight>
                <a:latin typeface="Roboto"/>
                <a:ea typeface="Roboto"/>
                <a:cs typeface="Roboto"/>
                <a:sym typeface="Roboto"/>
              </a:rPr>
              <a:t>Based on the result in #2, do you think the company should focus more on their mobile app or on their website?</a:t>
            </a:r>
            <a:endParaRPr sz="15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500">
                <a:solidFill>
                  <a:srgbClr val="3C4043"/>
                </a:solidFill>
                <a:highlight>
                  <a:srgbClr val="FFFFFF"/>
                </a:highlight>
                <a:latin typeface="Roboto"/>
                <a:ea typeface="Roboto"/>
                <a:cs typeface="Roboto"/>
                <a:sym typeface="Roboto"/>
              </a:rPr>
              <a:t>Please work with your groups and share your findings in a brief presentation.</a:t>
            </a:r>
            <a:endParaRPr sz="15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u="sng">
                <a:solidFill>
                  <a:schemeClr val="hlink"/>
                </a:solidFill>
                <a:hlinkClick r:id="rId4"/>
              </a:rPr>
              <a:t>https://github.com/angelaaaateng/ftw_python/blob/main/Linear_Regression_Exercise_B8.ipynb</a:t>
            </a:r>
            <a:endParaRPr sz="1500">
              <a:solidFill>
                <a:srgbClr val="3C4043"/>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1"/>
          <p:cNvSpPr txBox="1"/>
          <p:nvPr>
            <p:ph type="title"/>
          </p:nvPr>
        </p:nvSpPr>
        <p:spPr>
          <a:xfrm>
            <a:off x="634575" y="99600"/>
            <a:ext cx="6933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Will you click on this ad? (Yes/No)</a:t>
            </a:r>
            <a:endParaRPr b="1">
              <a:latin typeface="Roboto"/>
              <a:ea typeface="Roboto"/>
              <a:cs typeface="Roboto"/>
              <a:sym typeface="Roboto"/>
            </a:endParaRPr>
          </a:p>
        </p:txBody>
      </p:sp>
      <p:pic>
        <p:nvPicPr>
          <p:cNvPr descr="Best Practices for Your Video Ads - YouTube Advertising" id="98" name="Google Shape;98;p21"/>
          <p:cNvPicPr preferRelativeResize="0"/>
          <p:nvPr/>
        </p:nvPicPr>
        <p:blipFill>
          <a:blip r:embed="rId4">
            <a:alphaModFix/>
          </a:blip>
          <a:stretch>
            <a:fillRect/>
          </a:stretch>
        </p:blipFill>
        <p:spPr>
          <a:xfrm>
            <a:off x="634575" y="600900"/>
            <a:ext cx="7704875" cy="436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txBox="1"/>
          <p:nvPr>
            <p:ph type="title"/>
          </p:nvPr>
        </p:nvSpPr>
        <p:spPr>
          <a:xfrm>
            <a:off x="634575" y="99600"/>
            <a:ext cx="6933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Will you click on this ad? (Yes/No)</a:t>
            </a:r>
            <a:endParaRPr b="1">
              <a:latin typeface="Roboto"/>
              <a:ea typeface="Roboto"/>
              <a:cs typeface="Roboto"/>
              <a:sym typeface="Roboto"/>
            </a:endParaRPr>
          </a:p>
        </p:txBody>
      </p:sp>
      <p:pic>
        <p:nvPicPr>
          <p:cNvPr id="104" name="Google Shape;104;p22"/>
          <p:cNvPicPr preferRelativeResize="0"/>
          <p:nvPr/>
        </p:nvPicPr>
        <p:blipFill>
          <a:blip r:embed="rId4">
            <a:alphaModFix/>
          </a:blip>
          <a:stretch>
            <a:fillRect/>
          </a:stretch>
        </p:blipFill>
        <p:spPr>
          <a:xfrm>
            <a:off x="152400" y="1936600"/>
            <a:ext cx="8839199" cy="11221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3"/>
          <p:cNvSpPr txBox="1"/>
          <p:nvPr>
            <p:ph type="title"/>
          </p:nvPr>
        </p:nvSpPr>
        <p:spPr>
          <a:xfrm>
            <a:off x="634575" y="99600"/>
            <a:ext cx="6933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Will you click on this ad? (Yes/No)</a:t>
            </a:r>
            <a:endParaRPr b="1">
              <a:latin typeface="Roboto"/>
              <a:ea typeface="Roboto"/>
              <a:cs typeface="Roboto"/>
              <a:sym typeface="Roboto"/>
            </a:endParaRPr>
          </a:p>
        </p:txBody>
      </p:sp>
      <p:pic>
        <p:nvPicPr>
          <p:cNvPr id="110" name="Google Shape;110;p23"/>
          <p:cNvPicPr preferRelativeResize="0"/>
          <p:nvPr/>
        </p:nvPicPr>
        <p:blipFill>
          <a:blip r:embed="rId4">
            <a:alphaModFix/>
          </a:blip>
          <a:stretch>
            <a:fillRect/>
          </a:stretch>
        </p:blipFill>
        <p:spPr>
          <a:xfrm>
            <a:off x="152400" y="1910463"/>
            <a:ext cx="8839201" cy="13225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